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 id="2147483673" r:id="rId2"/>
  </p:sldMasterIdLst>
  <p:notesMasterIdLst>
    <p:notesMasterId r:id="rId106"/>
  </p:notesMasterIdLst>
  <p:handoutMasterIdLst>
    <p:handoutMasterId r:id="rId107"/>
  </p:handoutMasterIdLst>
  <p:sldIdLst>
    <p:sldId id="256" r:id="rId3"/>
    <p:sldId id="257" r:id="rId4"/>
    <p:sldId id="259" r:id="rId5"/>
    <p:sldId id="265" r:id="rId6"/>
    <p:sldId id="261" r:id="rId7"/>
    <p:sldId id="466" r:id="rId8"/>
    <p:sldId id="422" r:id="rId9"/>
    <p:sldId id="414" r:id="rId10"/>
    <p:sldId id="413" r:id="rId11"/>
    <p:sldId id="416" r:id="rId12"/>
    <p:sldId id="477" r:id="rId13"/>
    <p:sldId id="456" r:id="rId14"/>
    <p:sldId id="463" r:id="rId15"/>
    <p:sldId id="427" r:id="rId16"/>
    <p:sldId id="394" r:id="rId17"/>
    <p:sldId id="420" r:id="rId18"/>
    <p:sldId id="421" r:id="rId19"/>
    <p:sldId id="360" r:id="rId20"/>
    <p:sldId id="368" r:id="rId21"/>
    <p:sldId id="367" r:id="rId22"/>
    <p:sldId id="450" r:id="rId23"/>
    <p:sldId id="344" r:id="rId24"/>
    <p:sldId id="487" r:id="rId25"/>
    <p:sldId id="366" r:id="rId26"/>
    <p:sldId id="488" r:id="rId27"/>
    <p:sldId id="268" r:id="rId28"/>
    <p:sldId id="489" r:id="rId29"/>
    <p:sldId id="269" r:id="rId30"/>
    <p:sldId id="270" r:id="rId31"/>
    <p:sldId id="271" r:id="rId32"/>
    <p:sldId id="274" r:id="rId33"/>
    <p:sldId id="276" r:id="rId34"/>
    <p:sldId id="277" r:id="rId35"/>
    <p:sldId id="278" r:id="rId36"/>
    <p:sldId id="275" r:id="rId37"/>
    <p:sldId id="428" r:id="rId38"/>
    <p:sldId id="388" r:id="rId39"/>
    <p:sldId id="458" r:id="rId40"/>
    <p:sldId id="363" r:id="rId41"/>
    <p:sldId id="459" r:id="rId42"/>
    <p:sldId id="486" r:id="rId43"/>
    <p:sldId id="461" r:id="rId44"/>
    <p:sldId id="279" r:id="rId45"/>
    <p:sldId id="288" r:id="rId46"/>
    <p:sldId id="418" r:id="rId47"/>
    <p:sldId id="290" r:id="rId48"/>
    <p:sldId id="399" r:id="rId49"/>
    <p:sldId id="462" r:id="rId50"/>
    <p:sldId id="286" r:id="rId51"/>
    <p:sldId id="285" r:id="rId52"/>
    <p:sldId id="284" r:id="rId53"/>
    <p:sldId id="282" r:id="rId54"/>
    <p:sldId id="330" r:id="rId55"/>
    <p:sldId id="465" r:id="rId56"/>
    <p:sldId id="280" r:id="rId57"/>
    <p:sldId id="298" r:id="rId58"/>
    <p:sldId id="297" r:id="rId59"/>
    <p:sldId id="296" r:id="rId60"/>
    <p:sldId id="299" r:id="rId61"/>
    <p:sldId id="345" r:id="rId62"/>
    <p:sldId id="292" r:id="rId63"/>
    <p:sldId id="429" r:id="rId64"/>
    <p:sldId id="395" r:id="rId65"/>
    <p:sldId id="424" r:id="rId66"/>
    <p:sldId id="365" r:id="rId67"/>
    <p:sldId id="439" r:id="rId68"/>
    <p:sldId id="441" r:id="rId69"/>
    <p:sldId id="376" r:id="rId70"/>
    <p:sldId id="377" r:id="rId71"/>
    <p:sldId id="445" r:id="rId72"/>
    <p:sldId id="378" r:id="rId73"/>
    <p:sldId id="303" r:id="rId74"/>
    <p:sldId id="307" r:id="rId75"/>
    <p:sldId id="306" r:id="rId76"/>
    <p:sldId id="305" r:id="rId77"/>
    <p:sldId id="419" r:id="rId78"/>
    <p:sldId id="412" r:id="rId79"/>
    <p:sldId id="387" r:id="rId80"/>
    <p:sldId id="430" r:id="rId81"/>
    <p:sldId id="391" r:id="rId82"/>
    <p:sldId id="479" r:id="rId83"/>
    <p:sldId id="480" r:id="rId84"/>
    <p:sldId id="481" r:id="rId85"/>
    <p:sldId id="482" r:id="rId86"/>
    <p:sldId id="483" r:id="rId87"/>
    <p:sldId id="484" r:id="rId88"/>
    <p:sldId id="485" r:id="rId89"/>
    <p:sldId id="373" r:id="rId90"/>
    <p:sldId id="385" r:id="rId91"/>
    <p:sldId id="386" r:id="rId92"/>
    <p:sldId id="449" r:id="rId93"/>
    <p:sldId id="384" r:id="rId94"/>
    <p:sldId id="374" r:id="rId95"/>
    <p:sldId id="311" r:id="rId96"/>
    <p:sldId id="312" r:id="rId97"/>
    <p:sldId id="317" r:id="rId98"/>
    <p:sldId id="342" r:id="rId99"/>
    <p:sldId id="425" r:id="rId100"/>
    <p:sldId id="349" r:id="rId101"/>
    <p:sldId id="350" r:id="rId102"/>
    <p:sldId id="392" r:id="rId103"/>
    <p:sldId id="273" r:id="rId104"/>
    <p:sldId id="340" r:id="rId10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1DBCEBB6-1958-43F7-BEA3-B9EA5D832809}">
          <p14:sldIdLst>
            <p14:sldId id="256"/>
            <p14:sldId id="257"/>
            <p14:sldId id="259"/>
            <p14:sldId id="265"/>
            <p14:sldId id="261"/>
            <p14:sldId id="466"/>
            <p14:sldId id="422"/>
            <p14:sldId id="414"/>
            <p14:sldId id="413"/>
            <p14:sldId id="416"/>
            <p14:sldId id="477"/>
            <p14:sldId id="456"/>
            <p14:sldId id="463"/>
            <p14:sldId id="427"/>
            <p14:sldId id="394"/>
            <p14:sldId id="420"/>
            <p14:sldId id="421"/>
            <p14:sldId id="360"/>
            <p14:sldId id="368"/>
            <p14:sldId id="367"/>
            <p14:sldId id="450"/>
            <p14:sldId id="344"/>
            <p14:sldId id="487"/>
            <p14:sldId id="366"/>
            <p14:sldId id="488"/>
            <p14:sldId id="268"/>
            <p14:sldId id="489"/>
            <p14:sldId id="269"/>
            <p14:sldId id="270"/>
            <p14:sldId id="271"/>
            <p14:sldId id="274"/>
            <p14:sldId id="276"/>
            <p14:sldId id="277"/>
            <p14:sldId id="278"/>
            <p14:sldId id="275"/>
            <p14:sldId id="428"/>
            <p14:sldId id="388"/>
            <p14:sldId id="458"/>
            <p14:sldId id="363"/>
            <p14:sldId id="459"/>
            <p14:sldId id="486"/>
            <p14:sldId id="461"/>
            <p14:sldId id="279"/>
            <p14:sldId id="288"/>
            <p14:sldId id="418"/>
            <p14:sldId id="290"/>
            <p14:sldId id="399"/>
            <p14:sldId id="462"/>
            <p14:sldId id="286"/>
            <p14:sldId id="285"/>
            <p14:sldId id="284"/>
            <p14:sldId id="282"/>
            <p14:sldId id="330"/>
            <p14:sldId id="465"/>
            <p14:sldId id="280"/>
            <p14:sldId id="298"/>
            <p14:sldId id="297"/>
            <p14:sldId id="296"/>
            <p14:sldId id="299"/>
            <p14:sldId id="345"/>
            <p14:sldId id="292"/>
            <p14:sldId id="429"/>
            <p14:sldId id="395"/>
            <p14:sldId id="424"/>
            <p14:sldId id="365"/>
            <p14:sldId id="439"/>
            <p14:sldId id="441"/>
            <p14:sldId id="376"/>
            <p14:sldId id="377"/>
            <p14:sldId id="445"/>
            <p14:sldId id="378"/>
            <p14:sldId id="303"/>
            <p14:sldId id="307"/>
            <p14:sldId id="306"/>
            <p14:sldId id="305"/>
            <p14:sldId id="419"/>
            <p14:sldId id="412"/>
            <p14:sldId id="387"/>
            <p14:sldId id="430"/>
            <p14:sldId id="391"/>
            <p14:sldId id="479"/>
            <p14:sldId id="480"/>
            <p14:sldId id="481"/>
            <p14:sldId id="482"/>
            <p14:sldId id="483"/>
            <p14:sldId id="484"/>
            <p14:sldId id="485"/>
            <p14:sldId id="373"/>
            <p14:sldId id="385"/>
            <p14:sldId id="386"/>
            <p14:sldId id="449"/>
            <p14:sldId id="384"/>
            <p14:sldId id="374"/>
            <p14:sldId id="311"/>
            <p14:sldId id="312"/>
            <p14:sldId id="317"/>
            <p14:sldId id="342"/>
            <p14:sldId id="425"/>
            <p14:sldId id="349"/>
            <p14:sldId id="350"/>
            <p14:sldId id="392"/>
            <p14:sldId id="273"/>
            <p14:sldId id="3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a:srgbClr val="008E40"/>
    <a:srgbClr val="00CCFF"/>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74093" autoAdjust="0"/>
  </p:normalViewPr>
  <p:slideViewPr>
    <p:cSldViewPr>
      <p:cViewPr varScale="1">
        <p:scale>
          <a:sx n="95" d="100"/>
          <a:sy n="95" d="100"/>
        </p:scale>
        <p:origin x="2386" y="5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80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4" rIns="93169" bIns="46584" numCol="1" anchor="t" anchorCtr="0" compatLnSpc="1">
            <a:prstTxWarp prst="textNoShape">
              <a:avLst/>
            </a:prstTxWarp>
          </a:bodyPr>
          <a:lstStyle>
            <a:lvl1pPr defTabSz="931670">
              <a:defRPr kumimoji="1" sz="1200">
                <a:latin typeface="Tahoma" pitchFamily="34" charset="0"/>
              </a:defRPr>
            </a:lvl1pPr>
          </a:lstStyle>
          <a:p>
            <a:endParaRPr lang="en-US"/>
          </a:p>
        </p:txBody>
      </p:sp>
      <p:sp>
        <p:nvSpPr>
          <p:cNvPr id="19459" name="Rectangle 3"/>
          <p:cNvSpPr>
            <a:spLocks noGrp="1" noChangeArrowheads="1"/>
          </p:cNvSpPr>
          <p:nvPr>
            <p:ph type="dt" sz="quarter" idx="1"/>
          </p:nvPr>
        </p:nvSpPr>
        <p:spPr bwMode="auto">
          <a:xfrm>
            <a:off x="3971183" y="0"/>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4" rIns="93169" bIns="46584" numCol="1" anchor="t" anchorCtr="0" compatLnSpc="1">
            <a:prstTxWarp prst="textNoShape">
              <a:avLst/>
            </a:prstTxWarp>
          </a:bodyPr>
          <a:lstStyle>
            <a:lvl1pPr algn="r" defTabSz="931670">
              <a:defRPr kumimoji="1" sz="1200">
                <a:latin typeface="Tahoma" pitchFamily="34" charset="0"/>
              </a:defRPr>
            </a:lvl1pPr>
          </a:lstStyle>
          <a:p>
            <a:endParaRPr lang="en-US"/>
          </a:p>
        </p:txBody>
      </p:sp>
      <p:sp>
        <p:nvSpPr>
          <p:cNvPr id="19460" name="Rectangle 4"/>
          <p:cNvSpPr>
            <a:spLocks noGrp="1" noChangeArrowheads="1"/>
          </p:cNvSpPr>
          <p:nvPr>
            <p:ph type="ftr" sz="quarter" idx="2"/>
          </p:nvPr>
        </p:nvSpPr>
        <p:spPr bwMode="auto">
          <a:xfrm>
            <a:off x="0" y="8830627"/>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4" rIns="93169" bIns="46584" numCol="1" anchor="b" anchorCtr="0" compatLnSpc="1">
            <a:prstTxWarp prst="textNoShape">
              <a:avLst/>
            </a:prstTxWarp>
          </a:bodyPr>
          <a:lstStyle>
            <a:lvl1pPr defTabSz="931670">
              <a:defRPr kumimoji="1" sz="1200">
                <a:latin typeface="Tahoma" pitchFamily="34" charset="0"/>
              </a:defRPr>
            </a:lvl1pPr>
          </a:lstStyle>
          <a:p>
            <a:endParaRPr lang="en-US"/>
          </a:p>
        </p:txBody>
      </p:sp>
      <p:sp>
        <p:nvSpPr>
          <p:cNvPr id="19461" name="Rectangle 5"/>
          <p:cNvSpPr>
            <a:spLocks noGrp="1" noChangeArrowheads="1"/>
          </p:cNvSpPr>
          <p:nvPr>
            <p:ph type="sldNum" sz="quarter" idx="3"/>
          </p:nvPr>
        </p:nvSpPr>
        <p:spPr bwMode="auto">
          <a:xfrm>
            <a:off x="3971183" y="8830627"/>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4" rIns="93169" bIns="46584" numCol="1" anchor="b" anchorCtr="0" compatLnSpc="1">
            <a:prstTxWarp prst="textNoShape">
              <a:avLst/>
            </a:prstTxWarp>
          </a:bodyPr>
          <a:lstStyle>
            <a:lvl1pPr algn="r" defTabSz="931670">
              <a:defRPr kumimoji="1" sz="1200">
                <a:latin typeface="Tahoma" pitchFamily="34" charset="0"/>
              </a:defRPr>
            </a:lvl1pPr>
          </a:lstStyle>
          <a:p>
            <a:fld id="{2EB32978-DE6C-422F-93D1-D1A27534C6F3}" type="slidenum">
              <a:rPr lang="en-US"/>
              <a:pPr/>
              <a:t>‹#›</a:t>
            </a:fld>
            <a:endParaRPr lang="en-US"/>
          </a:p>
        </p:txBody>
      </p:sp>
    </p:spTree>
    <p:extLst>
      <p:ext uri="{BB962C8B-B14F-4D97-AF65-F5344CB8AC3E}">
        <p14:creationId xmlns:p14="http://schemas.microsoft.com/office/powerpoint/2010/main" val="404573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410" tIns="0" rIns="19410" bIns="0" numCol="1" anchor="t" anchorCtr="0" compatLnSpc="1">
            <a:prstTxWarp prst="textNoShape">
              <a:avLst/>
            </a:prstTxWarp>
          </a:bodyPr>
          <a:lstStyle>
            <a:lvl1pPr defTabSz="931670">
              <a:defRPr kumimoji="1" sz="1000" i="1">
                <a:latin typeface="Tahoma" pitchFamily="34" charset="0"/>
              </a:defRPr>
            </a:lvl1pPr>
          </a:lstStyle>
          <a:p>
            <a:r>
              <a:rPr lang="en-US"/>
              <a:t>*</a:t>
            </a:r>
            <a:endParaRPr lang="en-US" sz="1200" i="0"/>
          </a:p>
        </p:txBody>
      </p:sp>
      <p:sp>
        <p:nvSpPr>
          <p:cNvPr id="2051" name="Rectangle 3"/>
          <p:cNvSpPr>
            <a:spLocks noGrp="1" noChangeArrowheads="1"/>
          </p:cNvSpPr>
          <p:nvPr>
            <p:ph type="dt" idx="1"/>
          </p:nvPr>
        </p:nvSpPr>
        <p:spPr bwMode="auto">
          <a:xfrm>
            <a:off x="3972773" y="0"/>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410" tIns="0" rIns="19410" bIns="0" numCol="1" anchor="t" anchorCtr="0" compatLnSpc="1">
            <a:prstTxWarp prst="textNoShape">
              <a:avLst/>
            </a:prstTxWarp>
          </a:bodyPr>
          <a:lstStyle>
            <a:lvl1pPr algn="r" defTabSz="931670">
              <a:defRPr kumimoji="1" sz="1000" i="1">
                <a:latin typeface="Tahoma" pitchFamily="34" charset="0"/>
              </a:defRPr>
            </a:lvl1pPr>
          </a:lstStyle>
          <a:p>
            <a:r>
              <a:rPr lang="en-US"/>
              <a:t>07/16/96</a:t>
            </a:r>
            <a:endParaRPr lang="en-US" sz="1200" i="0"/>
          </a:p>
        </p:txBody>
      </p:sp>
      <p:sp>
        <p:nvSpPr>
          <p:cNvPr id="2052" name="Rectangle 4"/>
          <p:cNvSpPr>
            <a:spLocks noGrp="1" noRot="1" noChangeAspect="1" noChangeArrowheads="1"/>
          </p:cNvSpPr>
          <p:nvPr>
            <p:ph type="sldImg" idx="2"/>
          </p:nvPr>
        </p:nvSpPr>
        <p:spPr bwMode="auto">
          <a:xfrm>
            <a:off x="1181100" y="698500"/>
            <a:ext cx="4648200" cy="3486150"/>
          </a:xfrm>
          <a:prstGeom prst="rect">
            <a:avLst/>
          </a:prstGeom>
          <a:no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3" name="Rectangle 5"/>
          <p:cNvSpPr>
            <a:spLocks noGrp="1" noChangeArrowheads="1"/>
          </p:cNvSpPr>
          <p:nvPr>
            <p:ph type="body" sz="quarter" idx="3"/>
          </p:nvPr>
        </p:nvSpPr>
        <p:spPr bwMode="auto">
          <a:xfrm>
            <a:off x="933555" y="4416108"/>
            <a:ext cx="5143293" cy="418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816" tIns="46908" rIns="93816" bIns="469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832216"/>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410" tIns="0" rIns="19410" bIns="0" numCol="1" anchor="b" anchorCtr="0" compatLnSpc="1">
            <a:prstTxWarp prst="textNoShape">
              <a:avLst/>
            </a:prstTxWarp>
          </a:bodyPr>
          <a:lstStyle>
            <a:lvl1pPr defTabSz="931670">
              <a:defRPr kumimoji="1" sz="1000" i="1">
                <a:latin typeface="Tahoma" pitchFamily="34" charset="0"/>
              </a:defRPr>
            </a:lvl1pPr>
          </a:lstStyle>
          <a:p>
            <a:r>
              <a:rPr lang="en-US"/>
              <a:t>*</a:t>
            </a:r>
            <a:endParaRPr lang="en-US" sz="1200" i="0"/>
          </a:p>
        </p:txBody>
      </p:sp>
      <p:sp>
        <p:nvSpPr>
          <p:cNvPr id="2055" name="Rectangle 7"/>
          <p:cNvSpPr>
            <a:spLocks noGrp="1" noChangeArrowheads="1"/>
          </p:cNvSpPr>
          <p:nvPr>
            <p:ph type="sldNum" sz="quarter" idx="5"/>
          </p:nvPr>
        </p:nvSpPr>
        <p:spPr bwMode="auto">
          <a:xfrm>
            <a:off x="3972773" y="8832216"/>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9410" tIns="0" rIns="19410" bIns="0" numCol="1" anchor="b" anchorCtr="0" compatLnSpc="1">
            <a:prstTxWarp prst="textNoShape">
              <a:avLst/>
            </a:prstTxWarp>
          </a:bodyPr>
          <a:lstStyle>
            <a:lvl1pPr algn="r" defTabSz="931670">
              <a:defRPr kumimoji="1" sz="1000" i="1">
                <a:latin typeface="Tahoma" pitchFamily="34" charset="0"/>
              </a:defRPr>
            </a:lvl1pPr>
          </a:lstStyle>
          <a:p>
            <a:r>
              <a:rPr lang="en-US"/>
              <a:t>##</a:t>
            </a:r>
            <a:endParaRPr lang="en-US" sz="1200" i="0"/>
          </a:p>
        </p:txBody>
      </p:sp>
    </p:spTree>
    <p:extLst>
      <p:ext uri="{BB962C8B-B14F-4D97-AF65-F5344CB8AC3E}">
        <p14:creationId xmlns:p14="http://schemas.microsoft.com/office/powerpoint/2010/main" val="188902462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t>
            </a:r>
            <a:endParaRPr lang="en-US" sz="1200" i="0"/>
          </a:p>
        </p:txBody>
      </p:sp>
      <p:sp>
        <p:nvSpPr>
          <p:cNvPr id="5" name="Rectangle 3"/>
          <p:cNvSpPr>
            <a:spLocks noGrp="1" noChangeArrowheads="1"/>
          </p:cNvSpPr>
          <p:nvPr>
            <p:ph type="dt" idx="1"/>
          </p:nvPr>
        </p:nvSpPr>
        <p:spPr>
          <a:ln/>
        </p:spPr>
        <p:txBody>
          <a:bodyPr/>
          <a:lstStyle/>
          <a:p>
            <a:r>
              <a:rPr lang="en-US"/>
              <a:t>07/16/96</a:t>
            </a:r>
            <a:endParaRPr lang="en-US" sz="1200" i="0"/>
          </a:p>
        </p:txBody>
      </p:sp>
      <p:sp>
        <p:nvSpPr>
          <p:cNvPr id="6" name="Rectangle 6"/>
          <p:cNvSpPr>
            <a:spLocks noGrp="1" noChangeArrowheads="1"/>
          </p:cNvSpPr>
          <p:nvPr>
            <p:ph type="ftr" sz="quarter" idx="4"/>
          </p:nvPr>
        </p:nvSpPr>
        <p:spPr>
          <a:ln/>
        </p:spPr>
        <p:txBody>
          <a:bodyPr/>
          <a:lstStyle/>
          <a:p>
            <a:r>
              <a:rPr lang="en-US"/>
              <a:t>*</a:t>
            </a:r>
            <a:endParaRPr lang="en-US" sz="1200" i="0"/>
          </a:p>
        </p:txBody>
      </p:sp>
      <p:sp>
        <p:nvSpPr>
          <p:cNvPr id="7" name="Rectangle 7"/>
          <p:cNvSpPr>
            <a:spLocks noGrp="1" noChangeArrowheads="1"/>
          </p:cNvSpPr>
          <p:nvPr>
            <p:ph type="sldNum" sz="quarter" idx="5"/>
          </p:nvPr>
        </p:nvSpPr>
        <p:spPr>
          <a:ln/>
        </p:spPr>
        <p:txBody>
          <a:bodyPr/>
          <a:lstStyle/>
          <a:p>
            <a:r>
              <a:rPr lang="en-US"/>
              <a:t>##</a:t>
            </a:r>
            <a:endParaRPr lang="en-US" sz="1200" i="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8048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435024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89616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693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49263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SzPct val="70000"/>
              <a:buFont typeface="Wingdings" pitchFamily="2" charset="2"/>
              <a:buChar char="§"/>
            </a:pP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016200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75455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79732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69685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SzPct val="70000"/>
              <a:buFont typeface="Wingdings" pitchFamily="2" charset="2"/>
              <a:buChar char="§"/>
            </a:pP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52026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06178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379992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08906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049227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4263776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146041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36983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588059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655616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440892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410804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78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302639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Duration of Fraud Schemes In addition to the type of scheme perpetrated, the loss caused by a fraud is also a function of how long it lasts before being detected. </a:t>
            </a:r>
          </a:p>
          <a:p>
            <a:r>
              <a:rPr lang="en-US" dirty="0" smtClean="0"/>
              <a:t>¼</a:t>
            </a:r>
            <a:r>
              <a:rPr lang="en-US" baseline="0" dirty="0" smtClean="0"/>
              <a:t> discovered in 6 months;</a:t>
            </a:r>
          </a:p>
          <a:p>
            <a:r>
              <a:rPr lang="en-US" baseline="0" dirty="0" smtClean="0"/>
              <a:t>½ discovered in 18 months;</a:t>
            </a:r>
          </a:p>
          <a:p>
            <a:r>
              <a:rPr lang="en-US" baseline="0" dirty="0" smtClean="0"/>
              <a:t>1/3 lasted 2 years</a:t>
            </a: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368974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856138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889252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imes New Roman" pitchFamily="18" charset="0"/>
              </a:defRPr>
            </a:lvl1pPr>
            <a:lvl2pPr marL="757066" indent="-291179" eaLnBrk="0" hangingPunct="0">
              <a:defRPr sz="3300">
                <a:solidFill>
                  <a:schemeClr val="tx1"/>
                </a:solidFill>
                <a:latin typeface="Times New Roman" pitchFamily="18" charset="0"/>
              </a:defRPr>
            </a:lvl2pPr>
            <a:lvl3pPr marL="1164717" indent="-232943" eaLnBrk="0" hangingPunct="0">
              <a:defRPr sz="3300">
                <a:solidFill>
                  <a:schemeClr val="tx1"/>
                </a:solidFill>
                <a:latin typeface="Times New Roman" pitchFamily="18" charset="0"/>
              </a:defRPr>
            </a:lvl3pPr>
            <a:lvl4pPr marL="1630604" indent="-232943" eaLnBrk="0" hangingPunct="0">
              <a:defRPr sz="3300">
                <a:solidFill>
                  <a:schemeClr val="tx1"/>
                </a:solidFill>
                <a:latin typeface="Times New Roman" pitchFamily="18" charset="0"/>
              </a:defRPr>
            </a:lvl4pPr>
            <a:lvl5pPr marL="2096491" indent="-232943" eaLnBrk="0" hangingPunct="0">
              <a:defRPr sz="3300">
                <a:solidFill>
                  <a:schemeClr val="tx1"/>
                </a:solidFill>
                <a:latin typeface="Times New Roman" pitchFamily="18" charset="0"/>
              </a:defRPr>
            </a:lvl5pPr>
            <a:lvl6pPr marL="2562377" indent="-232943" eaLnBrk="0" fontAlgn="base" hangingPunct="0">
              <a:spcBef>
                <a:spcPct val="0"/>
              </a:spcBef>
              <a:spcAft>
                <a:spcPct val="0"/>
              </a:spcAft>
              <a:defRPr sz="3300">
                <a:solidFill>
                  <a:schemeClr val="tx1"/>
                </a:solidFill>
                <a:latin typeface="Times New Roman" pitchFamily="18" charset="0"/>
              </a:defRPr>
            </a:lvl6pPr>
            <a:lvl7pPr marL="3028264" indent="-232943" eaLnBrk="0" fontAlgn="base" hangingPunct="0">
              <a:spcBef>
                <a:spcPct val="0"/>
              </a:spcBef>
              <a:spcAft>
                <a:spcPct val="0"/>
              </a:spcAft>
              <a:defRPr sz="3300">
                <a:solidFill>
                  <a:schemeClr val="tx1"/>
                </a:solidFill>
                <a:latin typeface="Times New Roman" pitchFamily="18" charset="0"/>
              </a:defRPr>
            </a:lvl7pPr>
            <a:lvl8pPr marL="3494151" indent="-232943" eaLnBrk="0" fontAlgn="base" hangingPunct="0">
              <a:spcBef>
                <a:spcPct val="0"/>
              </a:spcBef>
              <a:spcAft>
                <a:spcPct val="0"/>
              </a:spcAft>
              <a:defRPr sz="3300">
                <a:solidFill>
                  <a:schemeClr val="tx1"/>
                </a:solidFill>
                <a:latin typeface="Times New Roman" pitchFamily="18" charset="0"/>
              </a:defRPr>
            </a:lvl8pPr>
            <a:lvl9pPr marL="3960038" indent="-232943" eaLnBrk="0" fontAlgn="base" hangingPunct="0">
              <a:spcBef>
                <a:spcPct val="0"/>
              </a:spcBef>
              <a:spcAft>
                <a:spcPct val="0"/>
              </a:spcAft>
              <a:defRPr sz="3300">
                <a:solidFill>
                  <a:schemeClr val="tx1"/>
                </a:solidFill>
                <a:latin typeface="Times New Roman" pitchFamily="18" charset="0"/>
              </a:defRPr>
            </a:lvl9pPr>
          </a:lstStyle>
          <a:p>
            <a:pPr eaLnBrk="1" hangingPunct="1"/>
            <a:fld id="{3822BA05-52A5-447B-8F5F-8A4538BAE3C6}" type="slidenum">
              <a:rPr lang="en-US" sz="1200"/>
              <a:pPr eaLnBrk="1" hangingPunct="1"/>
              <a:t>39</a:t>
            </a:fld>
            <a:endParaRPr lang="en-US" sz="1200"/>
          </a:p>
        </p:txBody>
      </p:sp>
      <p:sp>
        <p:nvSpPr>
          <p:cNvPr id="49155" name="Rectangle 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07" tIns="45295" rIns="92207" bIns="45295"/>
          <a:lstStyle/>
          <a:p>
            <a:pPr eaLnBrk="1" hangingPunct="1"/>
            <a:endParaRPr lang="en-US" dirty="0"/>
          </a:p>
        </p:txBody>
      </p:sp>
    </p:spTree>
    <p:extLst>
      <p:ext uri="{BB962C8B-B14F-4D97-AF65-F5344CB8AC3E}">
        <p14:creationId xmlns:p14="http://schemas.microsoft.com/office/powerpoint/2010/main" val="3205904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imes New Roman" pitchFamily="18" charset="0"/>
              </a:defRPr>
            </a:lvl1pPr>
            <a:lvl2pPr marL="757066" indent="-291179" eaLnBrk="0" hangingPunct="0">
              <a:defRPr sz="3300">
                <a:solidFill>
                  <a:schemeClr val="tx1"/>
                </a:solidFill>
                <a:latin typeface="Times New Roman" pitchFamily="18" charset="0"/>
              </a:defRPr>
            </a:lvl2pPr>
            <a:lvl3pPr marL="1164717" indent="-232943" eaLnBrk="0" hangingPunct="0">
              <a:defRPr sz="3300">
                <a:solidFill>
                  <a:schemeClr val="tx1"/>
                </a:solidFill>
                <a:latin typeface="Times New Roman" pitchFamily="18" charset="0"/>
              </a:defRPr>
            </a:lvl3pPr>
            <a:lvl4pPr marL="1630604" indent="-232943" eaLnBrk="0" hangingPunct="0">
              <a:defRPr sz="3300">
                <a:solidFill>
                  <a:schemeClr val="tx1"/>
                </a:solidFill>
                <a:latin typeface="Times New Roman" pitchFamily="18" charset="0"/>
              </a:defRPr>
            </a:lvl4pPr>
            <a:lvl5pPr marL="2096491" indent="-232943" eaLnBrk="0" hangingPunct="0">
              <a:defRPr sz="3300">
                <a:solidFill>
                  <a:schemeClr val="tx1"/>
                </a:solidFill>
                <a:latin typeface="Times New Roman" pitchFamily="18" charset="0"/>
              </a:defRPr>
            </a:lvl5pPr>
            <a:lvl6pPr marL="2562377" indent="-232943" eaLnBrk="0" fontAlgn="base" hangingPunct="0">
              <a:spcBef>
                <a:spcPct val="0"/>
              </a:spcBef>
              <a:spcAft>
                <a:spcPct val="0"/>
              </a:spcAft>
              <a:defRPr sz="3300">
                <a:solidFill>
                  <a:schemeClr val="tx1"/>
                </a:solidFill>
                <a:latin typeface="Times New Roman" pitchFamily="18" charset="0"/>
              </a:defRPr>
            </a:lvl6pPr>
            <a:lvl7pPr marL="3028264" indent="-232943" eaLnBrk="0" fontAlgn="base" hangingPunct="0">
              <a:spcBef>
                <a:spcPct val="0"/>
              </a:spcBef>
              <a:spcAft>
                <a:spcPct val="0"/>
              </a:spcAft>
              <a:defRPr sz="3300">
                <a:solidFill>
                  <a:schemeClr val="tx1"/>
                </a:solidFill>
                <a:latin typeface="Times New Roman" pitchFamily="18" charset="0"/>
              </a:defRPr>
            </a:lvl7pPr>
            <a:lvl8pPr marL="3494151" indent="-232943" eaLnBrk="0" fontAlgn="base" hangingPunct="0">
              <a:spcBef>
                <a:spcPct val="0"/>
              </a:spcBef>
              <a:spcAft>
                <a:spcPct val="0"/>
              </a:spcAft>
              <a:defRPr sz="3300">
                <a:solidFill>
                  <a:schemeClr val="tx1"/>
                </a:solidFill>
                <a:latin typeface="Times New Roman" pitchFamily="18" charset="0"/>
              </a:defRPr>
            </a:lvl8pPr>
            <a:lvl9pPr marL="3960038" indent="-232943" eaLnBrk="0" fontAlgn="base" hangingPunct="0">
              <a:spcBef>
                <a:spcPct val="0"/>
              </a:spcBef>
              <a:spcAft>
                <a:spcPct val="0"/>
              </a:spcAft>
              <a:defRPr sz="3300">
                <a:solidFill>
                  <a:schemeClr val="tx1"/>
                </a:solidFill>
                <a:latin typeface="Times New Roman" pitchFamily="18" charset="0"/>
              </a:defRPr>
            </a:lvl9pPr>
          </a:lstStyle>
          <a:p>
            <a:pPr eaLnBrk="1" hangingPunct="1"/>
            <a:fld id="{3822BA05-52A5-447B-8F5F-8A4538BAE3C6}" type="slidenum">
              <a:rPr lang="en-US" sz="1200"/>
              <a:pPr eaLnBrk="1" hangingPunct="1"/>
              <a:t>40</a:t>
            </a:fld>
            <a:endParaRPr lang="en-US" sz="1200"/>
          </a:p>
        </p:txBody>
      </p:sp>
      <p:sp>
        <p:nvSpPr>
          <p:cNvPr id="49155" name="Rectangle 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07" tIns="45295" rIns="92207" bIns="45295"/>
          <a:lstStyle/>
          <a:p>
            <a:pPr eaLnBrk="1" hangingPunct="1"/>
            <a:endParaRPr lang="en-US" dirty="0"/>
          </a:p>
        </p:txBody>
      </p:sp>
    </p:spTree>
    <p:extLst>
      <p:ext uri="{BB962C8B-B14F-4D97-AF65-F5344CB8AC3E}">
        <p14:creationId xmlns:p14="http://schemas.microsoft.com/office/powerpoint/2010/main" val="3070253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imes New Roman" pitchFamily="18" charset="0"/>
              </a:defRPr>
            </a:lvl1pPr>
            <a:lvl2pPr marL="757066" indent="-291179" eaLnBrk="0" hangingPunct="0">
              <a:defRPr sz="3300">
                <a:solidFill>
                  <a:schemeClr val="tx1"/>
                </a:solidFill>
                <a:latin typeface="Times New Roman" pitchFamily="18" charset="0"/>
              </a:defRPr>
            </a:lvl2pPr>
            <a:lvl3pPr marL="1164717" indent="-232943" eaLnBrk="0" hangingPunct="0">
              <a:defRPr sz="3300">
                <a:solidFill>
                  <a:schemeClr val="tx1"/>
                </a:solidFill>
                <a:latin typeface="Times New Roman" pitchFamily="18" charset="0"/>
              </a:defRPr>
            </a:lvl3pPr>
            <a:lvl4pPr marL="1630604" indent="-232943" eaLnBrk="0" hangingPunct="0">
              <a:defRPr sz="3300">
                <a:solidFill>
                  <a:schemeClr val="tx1"/>
                </a:solidFill>
                <a:latin typeface="Times New Roman" pitchFamily="18" charset="0"/>
              </a:defRPr>
            </a:lvl4pPr>
            <a:lvl5pPr marL="2096491" indent="-232943" eaLnBrk="0" hangingPunct="0">
              <a:defRPr sz="3300">
                <a:solidFill>
                  <a:schemeClr val="tx1"/>
                </a:solidFill>
                <a:latin typeface="Times New Roman" pitchFamily="18" charset="0"/>
              </a:defRPr>
            </a:lvl5pPr>
            <a:lvl6pPr marL="2562377" indent="-232943" eaLnBrk="0" fontAlgn="base" hangingPunct="0">
              <a:spcBef>
                <a:spcPct val="0"/>
              </a:spcBef>
              <a:spcAft>
                <a:spcPct val="0"/>
              </a:spcAft>
              <a:defRPr sz="3300">
                <a:solidFill>
                  <a:schemeClr val="tx1"/>
                </a:solidFill>
                <a:latin typeface="Times New Roman" pitchFamily="18" charset="0"/>
              </a:defRPr>
            </a:lvl6pPr>
            <a:lvl7pPr marL="3028264" indent="-232943" eaLnBrk="0" fontAlgn="base" hangingPunct="0">
              <a:spcBef>
                <a:spcPct val="0"/>
              </a:spcBef>
              <a:spcAft>
                <a:spcPct val="0"/>
              </a:spcAft>
              <a:defRPr sz="3300">
                <a:solidFill>
                  <a:schemeClr val="tx1"/>
                </a:solidFill>
                <a:latin typeface="Times New Roman" pitchFamily="18" charset="0"/>
              </a:defRPr>
            </a:lvl7pPr>
            <a:lvl8pPr marL="3494151" indent="-232943" eaLnBrk="0" fontAlgn="base" hangingPunct="0">
              <a:spcBef>
                <a:spcPct val="0"/>
              </a:spcBef>
              <a:spcAft>
                <a:spcPct val="0"/>
              </a:spcAft>
              <a:defRPr sz="3300">
                <a:solidFill>
                  <a:schemeClr val="tx1"/>
                </a:solidFill>
                <a:latin typeface="Times New Roman" pitchFamily="18" charset="0"/>
              </a:defRPr>
            </a:lvl8pPr>
            <a:lvl9pPr marL="3960038" indent="-232943" eaLnBrk="0" fontAlgn="base" hangingPunct="0">
              <a:spcBef>
                <a:spcPct val="0"/>
              </a:spcBef>
              <a:spcAft>
                <a:spcPct val="0"/>
              </a:spcAft>
              <a:defRPr sz="3300">
                <a:solidFill>
                  <a:schemeClr val="tx1"/>
                </a:solidFill>
                <a:latin typeface="Times New Roman" pitchFamily="18" charset="0"/>
              </a:defRPr>
            </a:lvl9pPr>
          </a:lstStyle>
          <a:p>
            <a:pPr eaLnBrk="1" hangingPunct="1"/>
            <a:fld id="{3822BA05-52A5-447B-8F5F-8A4538BAE3C6}" type="slidenum">
              <a:rPr lang="en-US" sz="1200"/>
              <a:pPr eaLnBrk="1" hangingPunct="1"/>
              <a:t>41</a:t>
            </a:fld>
            <a:endParaRPr lang="en-US" sz="1200"/>
          </a:p>
        </p:txBody>
      </p:sp>
      <p:sp>
        <p:nvSpPr>
          <p:cNvPr id="49155" name="Rectangle 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07" tIns="45295" rIns="92207" bIns="45295"/>
          <a:lstStyle/>
          <a:p>
            <a:pPr eaLnBrk="1" hangingPunct="1"/>
            <a:endParaRPr lang="en-US" dirty="0"/>
          </a:p>
        </p:txBody>
      </p:sp>
    </p:spTree>
    <p:extLst>
      <p:ext uri="{BB962C8B-B14F-4D97-AF65-F5344CB8AC3E}">
        <p14:creationId xmlns:p14="http://schemas.microsoft.com/office/powerpoint/2010/main" val="1459989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imes New Roman" pitchFamily="18" charset="0"/>
              </a:defRPr>
            </a:lvl1pPr>
            <a:lvl2pPr marL="757066" indent="-291179" eaLnBrk="0" hangingPunct="0">
              <a:defRPr sz="3300">
                <a:solidFill>
                  <a:schemeClr val="tx1"/>
                </a:solidFill>
                <a:latin typeface="Times New Roman" pitchFamily="18" charset="0"/>
              </a:defRPr>
            </a:lvl2pPr>
            <a:lvl3pPr marL="1164717" indent="-232943" eaLnBrk="0" hangingPunct="0">
              <a:defRPr sz="3300">
                <a:solidFill>
                  <a:schemeClr val="tx1"/>
                </a:solidFill>
                <a:latin typeface="Times New Roman" pitchFamily="18" charset="0"/>
              </a:defRPr>
            </a:lvl3pPr>
            <a:lvl4pPr marL="1630604" indent="-232943" eaLnBrk="0" hangingPunct="0">
              <a:defRPr sz="3300">
                <a:solidFill>
                  <a:schemeClr val="tx1"/>
                </a:solidFill>
                <a:latin typeface="Times New Roman" pitchFamily="18" charset="0"/>
              </a:defRPr>
            </a:lvl4pPr>
            <a:lvl5pPr marL="2096491" indent="-232943" eaLnBrk="0" hangingPunct="0">
              <a:defRPr sz="3300">
                <a:solidFill>
                  <a:schemeClr val="tx1"/>
                </a:solidFill>
                <a:latin typeface="Times New Roman" pitchFamily="18" charset="0"/>
              </a:defRPr>
            </a:lvl5pPr>
            <a:lvl6pPr marL="2562377" indent="-232943" eaLnBrk="0" fontAlgn="base" hangingPunct="0">
              <a:spcBef>
                <a:spcPct val="0"/>
              </a:spcBef>
              <a:spcAft>
                <a:spcPct val="0"/>
              </a:spcAft>
              <a:defRPr sz="3300">
                <a:solidFill>
                  <a:schemeClr val="tx1"/>
                </a:solidFill>
                <a:latin typeface="Times New Roman" pitchFamily="18" charset="0"/>
              </a:defRPr>
            </a:lvl6pPr>
            <a:lvl7pPr marL="3028264" indent="-232943" eaLnBrk="0" fontAlgn="base" hangingPunct="0">
              <a:spcBef>
                <a:spcPct val="0"/>
              </a:spcBef>
              <a:spcAft>
                <a:spcPct val="0"/>
              </a:spcAft>
              <a:defRPr sz="3300">
                <a:solidFill>
                  <a:schemeClr val="tx1"/>
                </a:solidFill>
                <a:latin typeface="Times New Roman" pitchFamily="18" charset="0"/>
              </a:defRPr>
            </a:lvl7pPr>
            <a:lvl8pPr marL="3494151" indent="-232943" eaLnBrk="0" fontAlgn="base" hangingPunct="0">
              <a:spcBef>
                <a:spcPct val="0"/>
              </a:spcBef>
              <a:spcAft>
                <a:spcPct val="0"/>
              </a:spcAft>
              <a:defRPr sz="3300">
                <a:solidFill>
                  <a:schemeClr val="tx1"/>
                </a:solidFill>
                <a:latin typeface="Times New Roman" pitchFamily="18" charset="0"/>
              </a:defRPr>
            </a:lvl8pPr>
            <a:lvl9pPr marL="3960038" indent="-232943" eaLnBrk="0" fontAlgn="base" hangingPunct="0">
              <a:spcBef>
                <a:spcPct val="0"/>
              </a:spcBef>
              <a:spcAft>
                <a:spcPct val="0"/>
              </a:spcAft>
              <a:defRPr sz="3300">
                <a:solidFill>
                  <a:schemeClr val="tx1"/>
                </a:solidFill>
                <a:latin typeface="Times New Roman" pitchFamily="18" charset="0"/>
              </a:defRPr>
            </a:lvl9pPr>
          </a:lstStyle>
          <a:p>
            <a:pPr eaLnBrk="1" hangingPunct="1"/>
            <a:fld id="{3822BA05-52A5-447B-8F5F-8A4538BAE3C6}" type="slidenum">
              <a:rPr lang="en-US" sz="1200"/>
              <a:pPr eaLnBrk="1" hangingPunct="1"/>
              <a:t>42</a:t>
            </a:fld>
            <a:endParaRPr lang="en-US" sz="1200"/>
          </a:p>
        </p:txBody>
      </p:sp>
      <p:sp>
        <p:nvSpPr>
          <p:cNvPr id="49155" name="Rectangle 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07" tIns="45295" rIns="92207" bIns="45295"/>
          <a:lstStyle/>
          <a:p>
            <a:pPr eaLnBrk="1" hangingPunct="1"/>
            <a:endParaRPr lang="en-US" dirty="0"/>
          </a:p>
        </p:txBody>
      </p:sp>
    </p:spTree>
    <p:extLst>
      <p:ext uri="{BB962C8B-B14F-4D97-AF65-F5344CB8AC3E}">
        <p14:creationId xmlns:p14="http://schemas.microsoft.com/office/powerpoint/2010/main" val="4199785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593491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412207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9779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146658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878826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815948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a:solidFill>
                  <a:schemeClr val="tx1"/>
                </a:solidFill>
                <a:latin typeface="Times New Roman" pitchFamily="18" charset="0"/>
              </a:defRPr>
            </a:lvl1pPr>
            <a:lvl2pPr marL="757066" indent="-291179" eaLnBrk="0" hangingPunct="0">
              <a:defRPr sz="3300">
                <a:solidFill>
                  <a:schemeClr val="tx1"/>
                </a:solidFill>
                <a:latin typeface="Times New Roman" pitchFamily="18" charset="0"/>
              </a:defRPr>
            </a:lvl2pPr>
            <a:lvl3pPr marL="1164717" indent="-232943" eaLnBrk="0" hangingPunct="0">
              <a:defRPr sz="3300">
                <a:solidFill>
                  <a:schemeClr val="tx1"/>
                </a:solidFill>
                <a:latin typeface="Times New Roman" pitchFamily="18" charset="0"/>
              </a:defRPr>
            </a:lvl3pPr>
            <a:lvl4pPr marL="1630604" indent="-232943" eaLnBrk="0" hangingPunct="0">
              <a:defRPr sz="3300">
                <a:solidFill>
                  <a:schemeClr val="tx1"/>
                </a:solidFill>
                <a:latin typeface="Times New Roman" pitchFamily="18" charset="0"/>
              </a:defRPr>
            </a:lvl4pPr>
            <a:lvl5pPr marL="2096491" indent="-232943" eaLnBrk="0" hangingPunct="0">
              <a:defRPr sz="3300">
                <a:solidFill>
                  <a:schemeClr val="tx1"/>
                </a:solidFill>
                <a:latin typeface="Times New Roman" pitchFamily="18" charset="0"/>
              </a:defRPr>
            </a:lvl5pPr>
            <a:lvl6pPr marL="2562377" indent="-232943" eaLnBrk="0" fontAlgn="base" hangingPunct="0">
              <a:spcBef>
                <a:spcPct val="0"/>
              </a:spcBef>
              <a:spcAft>
                <a:spcPct val="0"/>
              </a:spcAft>
              <a:defRPr sz="3300">
                <a:solidFill>
                  <a:schemeClr val="tx1"/>
                </a:solidFill>
                <a:latin typeface="Times New Roman" pitchFamily="18" charset="0"/>
              </a:defRPr>
            </a:lvl6pPr>
            <a:lvl7pPr marL="3028264" indent="-232943" eaLnBrk="0" fontAlgn="base" hangingPunct="0">
              <a:spcBef>
                <a:spcPct val="0"/>
              </a:spcBef>
              <a:spcAft>
                <a:spcPct val="0"/>
              </a:spcAft>
              <a:defRPr sz="3300">
                <a:solidFill>
                  <a:schemeClr val="tx1"/>
                </a:solidFill>
                <a:latin typeface="Times New Roman" pitchFamily="18" charset="0"/>
              </a:defRPr>
            </a:lvl7pPr>
            <a:lvl8pPr marL="3494151" indent="-232943" eaLnBrk="0" fontAlgn="base" hangingPunct="0">
              <a:spcBef>
                <a:spcPct val="0"/>
              </a:spcBef>
              <a:spcAft>
                <a:spcPct val="0"/>
              </a:spcAft>
              <a:defRPr sz="3300">
                <a:solidFill>
                  <a:schemeClr val="tx1"/>
                </a:solidFill>
                <a:latin typeface="Times New Roman" pitchFamily="18" charset="0"/>
              </a:defRPr>
            </a:lvl8pPr>
            <a:lvl9pPr marL="3960038" indent="-232943" eaLnBrk="0" fontAlgn="base" hangingPunct="0">
              <a:spcBef>
                <a:spcPct val="0"/>
              </a:spcBef>
              <a:spcAft>
                <a:spcPct val="0"/>
              </a:spcAft>
              <a:defRPr sz="3300">
                <a:solidFill>
                  <a:schemeClr val="tx1"/>
                </a:solidFill>
                <a:latin typeface="Times New Roman" pitchFamily="18" charset="0"/>
              </a:defRPr>
            </a:lvl9pPr>
          </a:lstStyle>
          <a:p>
            <a:pPr eaLnBrk="1" hangingPunct="1"/>
            <a:fld id="{3822BA05-52A5-447B-8F5F-8A4538BAE3C6}" type="slidenum">
              <a:rPr lang="en-US" sz="1200"/>
              <a:pPr eaLnBrk="1" hangingPunct="1"/>
              <a:t>48</a:t>
            </a:fld>
            <a:endParaRPr lang="en-US" sz="1200"/>
          </a:p>
        </p:txBody>
      </p:sp>
      <p:sp>
        <p:nvSpPr>
          <p:cNvPr id="49155" name="Rectangle 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07" tIns="45295" rIns="92207" bIns="45295"/>
          <a:lstStyle/>
          <a:p>
            <a:pPr eaLnBrk="1" hangingPunct="1"/>
            <a:endParaRPr lang="en-US" dirty="0"/>
          </a:p>
        </p:txBody>
      </p:sp>
    </p:spTree>
    <p:extLst>
      <p:ext uri="{BB962C8B-B14F-4D97-AF65-F5344CB8AC3E}">
        <p14:creationId xmlns:p14="http://schemas.microsoft.com/office/powerpoint/2010/main" val="4061642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815948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15772">
              <a:defRPr/>
            </a:pP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950948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325807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361418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027580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416030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27239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administration</a:t>
            </a:r>
            <a:r>
              <a:rPr lang="en-US" baseline="0" dirty="0" smtClean="0"/>
              <a:t> of the resources of an agency and the protection of those resources against waste, loss and misuse.</a:t>
            </a: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472038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4047773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794289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2055476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475974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673483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247356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3109661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289992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2329460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2908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190728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2014712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557724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5095803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570068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7963605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4090277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9284688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5352356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9421629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14339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464720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0163328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4245118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572515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Separation</a:t>
            </a:r>
            <a:r>
              <a:rPr lang="en-US" baseline="0" dirty="0" smtClean="0"/>
              <a:t> of Duties – Same as any other revenue. Whether it is electronically deposited or a physical check is mailed one person should be verifying the funds in the bank account/ listing the check on a log when it comes in. Another person would deposit the funds if it is a physical check. And another different person will record that revenue into the correct accounts.</a:t>
            </a:r>
          </a:p>
          <a:p>
            <a:endParaRPr lang="en-US" baseline="0" dirty="0" smtClean="0"/>
          </a:p>
          <a:p>
            <a:r>
              <a:rPr lang="en-US" baseline="0" dirty="0" smtClean="0"/>
              <a:t>Documentation – Need to be communicating with the Controller’s office, giving them the receipt for the funds, what the assistance is for, CFDA number associated with the funds and that these funds are reflected in the accounting system. </a:t>
            </a:r>
            <a:r>
              <a:rPr lang="en-US" b="1" baseline="0" dirty="0" smtClean="0"/>
              <a:t>SIDE NOTE:</a:t>
            </a:r>
            <a:r>
              <a:rPr lang="en-US" baseline="0" dirty="0" smtClean="0"/>
              <a:t> I know that direct deposit advices do not necessarily give enough information to identify which grant it may belong to, especially when you are receiving multiple from the same funding source. I would like to see documentation that ties it back to the grant itself (</a:t>
            </a:r>
            <a:r>
              <a:rPr lang="en-US" baseline="0" dirty="0" err="1" smtClean="0"/>
              <a:t>ie</a:t>
            </a:r>
            <a:r>
              <a:rPr lang="en-US" baseline="0" dirty="0" smtClean="0"/>
              <a:t>. Grant number, </a:t>
            </a:r>
            <a:r>
              <a:rPr lang="en-US" baseline="0" dirty="0" err="1" smtClean="0"/>
              <a:t>subgrant</a:t>
            </a:r>
            <a:r>
              <a:rPr lang="en-US" baseline="0" dirty="0" smtClean="0"/>
              <a:t> number, </a:t>
            </a:r>
            <a:r>
              <a:rPr lang="en-US" baseline="0" dirty="0" err="1" smtClean="0"/>
              <a:t>cfda</a:t>
            </a:r>
            <a:r>
              <a:rPr lang="en-US" baseline="0" dirty="0" smtClean="0"/>
              <a:t> # along with the program name). </a:t>
            </a:r>
          </a:p>
          <a:p>
            <a:endParaRPr lang="en-US" baseline="0" dirty="0" smtClean="0"/>
          </a:p>
          <a:p>
            <a:r>
              <a:rPr lang="en-US" baseline="0" dirty="0" smtClean="0"/>
              <a:t>Recording/Coding – This is one the most common issues with grants that causes improper reporting. It is important to ensure that grant revenue is getting coded to the correct grant GL (</a:t>
            </a:r>
            <a:r>
              <a:rPr kumimoji="1" lang="en-US" sz="1200" b="0" i="0" u="none" strike="noStrike" kern="1200" baseline="0" dirty="0" smtClean="0">
                <a:solidFill>
                  <a:schemeClr val="tx1"/>
                </a:solidFill>
                <a:latin typeface="Tahoma" pitchFamily="34" charset="0"/>
                <a:ea typeface="+mn-ea"/>
                <a:cs typeface="+mn-cs"/>
              </a:rPr>
              <a:t>3401-3600 Revenues – Federal Grants) In the job number field it must include the CFDA number. Specific format for job number in the system based on if you have multiple grants under the same CFDA number, whether the agency is a </a:t>
            </a:r>
            <a:r>
              <a:rPr kumimoji="1" lang="en-US" sz="1200" b="0" i="0" u="none" strike="noStrike" kern="1200" baseline="0" dirty="0" err="1" smtClean="0">
                <a:solidFill>
                  <a:schemeClr val="tx1"/>
                </a:solidFill>
                <a:latin typeface="Tahoma" pitchFamily="34" charset="0"/>
                <a:ea typeface="+mn-ea"/>
                <a:cs typeface="+mn-cs"/>
              </a:rPr>
              <a:t>subrecipient</a:t>
            </a:r>
            <a:r>
              <a:rPr kumimoji="1" lang="en-US" sz="1200" b="0" i="0" u="none" strike="noStrike" kern="1200" baseline="0" dirty="0" smtClean="0">
                <a:solidFill>
                  <a:schemeClr val="tx1"/>
                </a:solidFill>
                <a:latin typeface="Tahoma" pitchFamily="34" charset="0"/>
                <a:ea typeface="+mn-ea"/>
                <a:cs typeface="+mn-cs"/>
              </a:rPr>
              <a:t>, a vendor getting paid under the grant, etc.  Many ways to incorrectly record/code grants.</a:t>
            </a:r>
          </a:p>
          <a:p>
            <a:endParaRPr kumimoji="1" lang="en-US" sz="1200" b="0" i="0" u="none" strike="noStrike" kern="1200" baseline="0" dirty="0" smtClean="0">
              <a:solidFill>
                <a:schemeClr val="tx1"/>
              </a:solidFill>
              <a:latin typeface="Tahoma" pitchFamily="34" charset="0"/>
              <a:ea typeface="+mn-ea"/>
              <a:cs typeface="+mn-cs"/>
            </a:endParaRPr>
          </a:p>
          <a:p>
            <a:r>
              <a:rPr kumimoji="1" lang="en-US" sz="1200" b="0" i="0" u="none" strike="noStrike" kern="1200" baseline="0" dirty="0" smtClean="0">
                <a:solidFill>
                  <a:schemeClr val="tx1"/>
                </a:solidFill>
                <a:latin typeface="Tahoma" pitchFamily="34" charset="0"/>
                <a:ea typeface="+mn-ea"/>
                <a:cs typeface="+mn-cs"/>
              </a:rPr>
              <a:t>CFDA – Catalog of Federal Domestic Assistance </a:t>
            </a: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9593052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Draw Downs </a:t>
            </a:r>
            <a:r>
              <a:rPr lang="en-US" dirty="0" smtClean="0"/>
              <a:t>–</a:t>
            </a:r>
            <a:r>
              <a:rPr lang="en-US" baseline="0" dirty="0" smtClean="0"/>
              <a:t> requesting the money after/before it has been expended (a lot of grants do it on the “reimbursement” method) </a:t>
            </a:r>
          </a:p>
          <a:p>
            <a:r>
              <a:rPr lang="en-US" b="1" baseline="0" dirty="0" smtClean="0"/>
              <a:t>Lump Sum </a:t>
            </a:r>
            <a:r>
              <a:rPr lang="en-US" baseline="0" dirty="0" smtClean="0"/>
              <a:t>– Already received all the money.</a:t>
            </a:r>
          </a:p>
          <a:p>
            <a:r>
              <a:rPr lang="en-US" b="1" baseline="0" dirty="0" smtClean="0"/>
              <a:t>Must determine what cost are allowable and </a:t>
            </a:r>
            <a:r>
              <a:rPr lang="en-US" b="1" baseline="0" dirty="0" err="1" smtClean="0"/>
              <a:t>nonallowable</a:t>
            </a:r>
            <a:r>
              <a:rPr lang="en-US" b="1" baseline="0" dirty="0" smtClean="0"/>
              <a:t> </a:t>
            </a:r>
            <a:r>
              <a:rPr lang="en-US" baseline="0" dirty="0" smtClean="0"/>
              <a:t>– a lot of grant will have a budget broken out into 4 categories (Personnel, Contracts, Travel/Training, Supplies/Other) The grant should specify what is allowable under each of those categories. If the wording is unclear you should ask the funding agency for clarification and they would be happy to assist you to ensure the funds are spend correctly. A common </a:t>
            </a:r>
            <a:r>
              <a:rPr lang="en-US" baseline="0" dirty="0" err="1" smtClean="0"/>
              <a:t>nonallowable</a:t>
            </a:r>
            <a:r>
              <a:rPr lang="en-US" baseline="0" dirty="0" smtClean="0"/>
              <a:t> cost would be the purchase of alcohol or any entertainment…Lobbying is also a tricky issue when it comes to federal funds. Every grant is different as to what is allowable or not. Most important thing is ensuring the costs support the purpose of the program.</a:t>
            </a:r>
          </a:p>
          <a:p>
            <a:r>
              <a:rPr lang="en-US" b="1" baseline="0" dirty="0" smtClean="0"/>
              <a:t>Indirect Costs </a:t>
            </a:r>
            <a:r>
              <a:rPr lang="en-US" baseline="0" dirty="0" smtClean="0"/>
              <a:t>–Salaries are the biggest indirect cost and how they are allocated to each grant and the documentation supporting such allocations needs to be complete.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1" i="0" u="none" strike="noStrike" kern="1200" cap="none" spc="0" normalizeH="0" baseline="0" noProof="0" dirty="0" smtClean="0">
                <a:ln>
                  <a:noFill/>
                </a:ln>
                <a:solidFill>
                  <a:srgbClr val="000000"/>
                </a:solidFill>
                <a:effectLst/>
                <a:uLnTx/>
                <a:uFillTx/>
                <a:latin typeface="Tahoma" pitchFamily="34" charset="0"/>
                <a:ea typeface="+mn-ea"/>
                <a:cs typeface="+mn-cs"/>
              </a:rPr>
              <a:t>Separation of Duties </a:t>
            </a:r>
            <a:r>
              <a:rPr kumimoji="1" lang="en-US" sz="1200" b="0" i="0" u="none" strike="noStrike" kern="1200" cap="none" spc="0" normalizeH="0" baseline="0" noProof="0" dirty="0" smtClean="0">
                <a:ln>
                  <a:noFill/>
                </a:ln>
                <a:solidFill>
                  <a:srgbClr val="000000"/>
                </a:solidFill>
                <a:effectLst/>
                <a:uLnTx/>
                <a:uFillTx/>
                <a:latin typeface="Tahoma" pitchFamily="34" charset="0"/>
                <a:ea typeface="+mn-ea"/>
                <a:cs typeface="+mn-cs"/>
              </a:rPr>
              <a:t>– Just like with regular expenditures want to separate the ordering, receiving, and approving( If someone order supplies using grant funds, one person should approve the purchase prior to expending the funds, one person orders it, a person independent then needs to receive the goods to ensure it is accurate, and another person should record the transaction, if possible.. Another situation would be when a sub-recipient asks for money for an expenditure, more than one person needs to be involved. One person who verifies/approves the expense is allowable, there is money in the budget, </a:t>
            </a:r>
            <a:r>
              <a:rPr kumimoji="1" lang="en-US" sz="1200" b="0" i="0" u="none" strike="noStrike" kern="1200" cap="none" spc="0" normalizeH="0" baseline="0" noProof="0" dirty="0" err="1" smtClean="0">
                <a:ln>
                  <a:noFill/>
                </a:ln>
                <a:solidFill>
                  <a:srgbClr val="000000"/>
                </a:solidFill>
                <a:effectLst/>
                <a:uLnTx/>
                <a:uFillTx/>
                <a:latin typeface="Tahoma" pitchFamily="34" charset="0"/>
                <a:ea typeface="+mn-ea"/>
                <a:cs typeface="+mn-cs"/>
              </a:rPr>
              <a:t>etc</a:t>
            </a:r>
            <a:r>
              <a:rPr kumimoji="1" lang="en-US" sz="1200" b="0" i="0" u="none" strike="noStrike" kern="1200" cap="none" spc="0" normalizeH="0" baseline="0" noProof="0" dirty="0" smtClean="0">
                <a:ln>
                  <a:noFill/>
                </a:ln>
                <a:solidFill>
                  <a:srgbClr val="000000"/>
                </a:solidFill>
                <a:effectLst/>
                <a:uLnTx/>
                <a:uFillTx/>
                <a:latin typeface="Tahoma" pitchFamily="34" charset="0"/>
                <a:ea typeface="+mn-ea"/>
                <a:cs typeface="+mn-cs"/>
              </a:rPr>
              <a:t> and another person to record that payment.</a:t>
            </a:r>
            <a:endParaRPr kumimoji="1" lang="en-US" sz="1200" b="1" i="0" u="none" strike="noStrike" kern="1200" cap="none" spc="0" normalizeH="0" baseline="0" noProof="0" dirty="0" smtClean="0">
              <a:ln>
                <a:noFill/>
              </a:ln>
              <a:solidFill>
                <a:srgbClr val="000000"/>
              </a:solidFill>
              <a:effectLst/>
              <a:uLnTx/>
              <a:uFillTx/>
              <a:latin typeface="Tahoma" pitchFamily="34" charset="0"/>
              <a:ea typeface="+mn-ea"/>
              <a:cs typeface="+mn-cs"/>
            </a:endParaRPr>
          </a:p>
          <a:p>
            <a:r>
              <a:rPr lang="en-US" b="1" dirty="0" smtClean="0"/>
              <a:t>Documentation</a:t>
            </a:r>
            <a:r>
              <a:rPr lang="en-US" b="0" baseline="0" dirty="0" smtClean="0"/>
              <a:t> – Documentation for expenditures needs to be organized and complete. An auditor should be able to come in, know how much money was spent, to whom, why, what grant it relates to, and whether it was an allowable cost.</a:t>
            </a:r>
          </a:p>
          <a:p>
            <a:r>
              <a:rPr lang="en-US" b="1" baseline="0" dirty="0" smtClean="0"/>
              <a:t>Timing </a:t>
            </a:r>
            <a:r>
              <a:rPr lang="en-US" b="0" baseline="0" dirty="0" smtClean="0"/>
              <a:t>– Many grants allow for funds to be withdrawn before the actual expenditure has occurred. However, there is a specific time frame in which you should be requesting the money. The federal government does not like to give out the money before it is actually needed. Generally there is a 3-4 day process to get a “cash advance” of sorts.</a:t>
            </a:r>
          </a:p>
          <a:p>
            <a:r>
              <a:rPr lang="en-US" b="1" baseline="0" dirty="0" smtClean="0"/>
              <a:t>Recording/Coding</a:t>
            </a:r>
            <a:r>
              <a:rPr lang="en-US" b="0" baseline="0" dirty="0" smtClean="0"/>
              <a:t>- Just like with revenue the recording and coding of grant expenditures is extremely important, especially when it comes to reporting. If the correct information is not in the accounting system it is going to be hard to generate an accurate report. Also, just as with revenue, there are specific guidelines in the accounting policies and procedures for coding expenditures and the use of the job number. </a:t>
            </a:r>
          </a:p>
          <a:p>
            <a:r>
              <a:rPr lang="en-US" b="1" baseline="0" dirty="0" smtClean="0"/>
              <a:t>Returning Funds – </a:t>
            </a:r>
            <a:r>
              <a:rPr lang="en-US" b="0" baseline="0" dirty="0" smtClean="0"/>
              <a:t>If not all funds have been used/approved by the end of the grant, and no extension to use the funds is given, these funds need to be sent back to the funding agency. (they will come back for even $1 – true story)</a:t>
            </a:r>
          </a:p>
          <a:p>
            <a:endParaRPr lang="en-US" b="1"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5952407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4115974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4381695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744048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744048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40736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6079914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5711205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8484227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5131214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 #</a:t>
            </a:r>
            <a:r>
              <a:rPr lang="en-US" baseline="0" dirty="0" smtClean="0"/>
              <a:t> of trainings conducted;</a:t>
            </a:r>
          </a:p>
          <a:p>
            <a:r>
              <a:rPr lang="en-US" baseline="0" dirty="0" smtClean="0"/>
              <a:t>Output - # of people trained;</a:t>
            </a:r>
          </a:p>
          <a:p>
            <a:r>
              <a:rPr lang="en-US" baseline="0" dirty="0" smtClean="0"/>
              <a:t>Efficiency – # of people trained compared to cost</a:t>
            </a:r>
          </a:p>
          <a:p>
            <a:r>
              <a:rPr lang="en-US" baseline="0" dirty="0" smtClean="0"/>
              <a:t>Outcomes – Increase in test scores from pre to post</a:t>
            </a:r>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2379299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856793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42570815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4514324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2268970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7839108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58240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1595047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36304937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t>
            </a:r>
            <a:endParaRPr lang="en-US" sz="1200" i="0"/>
          </a:p>
        </p:txBody>
      </p:sp>
      <p:sp>
        <p:nvSpPr>
          <p:cNvPr id="5" name="Date Placeholder 4"/>
          <p:cNvSpPr>
            <a:spLocks noGrp="1"/>
          </p:cNvSpPr>
          <p:nvPr>
            <p:ph type="dt" idx="11"/>
          </p:nvPr>
        </p:nvSpPr>
        <p:spPr/>
        <p:txBody>
          <a:bodyPr/>
          <a:lstStyle/>
          <a:p>
            <a:r>
              <a:rPr lang="en-US" smtClean="0"/>
              <a:t>07/16/96</a:t>
            </a:r>
            <a:endParaRPr lang="en-US" sz="1200" i="0"/>
          </a:p>
        </p:txBody>
      </p:sp>
      <p:sp>
        <p:nvSpPr>
          <p:cNvPr id="6" name="Footer Placeholder 5"/>
          <p:cNvSpPr>
            <a:spLocks noGrp="1"/>
          </p:cNvSpPr>
          <p:nvPr>
            <p:ph type="ftr" sz="quarter" idx="12"/>
          </p:nvPr>
        </p:nvSpPr>
        <p:spPr/>
        <p:txBody>
          <a:bodyPr/>
          <a:lstStyle/>
          <a:p>
            <a:r>
              <a:rPr lang="en-US" smtClean="0"/>
              <a:t>*</a:t>
            </a:r>
            <a:endParaRPr lang="en-US" sz="1200" i="0"/>
          </a:p>
        </p:txBody>
      </p:sp>
      <p:sp>
        <p:nvSpPr>
          <p:cNvPr id="7" name="Slide Number Placeholder 6"/>
          <p:cNvSpPr>
            <a:spLocks noGrp="1"/>
          </p:cNvSpPr>
          <p:nvPr>
            <p:ph type="sldNum" sz="quarter" idx="13"/>
          </p:nvPr>
        </p:nvSpPr>
        <p:spPr/>
        <p:txBody>
          <a:bodyPr/>
          <a:lstStyle/>
          <a:p>
            <a:r>
              <a:rPr lang="en-US" smtClean="0"/>
              <a:t>##</a:t>
            </a:r>
            <a:endParaRPr lang="en-US" sz="1200" i="0"/>
          </a:p>
        </p:txBody>
      </p:sp>
    </p:spTree>
    <p:extLst>
      <p:ext uri="{BB962C8B-B14F-4D97-AF65-F5344CB8AC3E}">
        <p14:creationId xmlns:p14="http://schemas.microsoft.com/office/powerpoint/2010/main" val="217601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2438400"/>
            <a:ext cx="9009063"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2"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585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3585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98E014BF-E864-4656-BC59-864B8165A9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E0DA6B-C1D0-42FB-9AC9-25C379FE3DC5}" type="slidenum">
              <a:rPr lang="en-US"/>
              <a:pPr/>
              <a:t>‹#›</a:t>
            </a:fld>
            <a:endParaRPr lang="en-US"/>
          </a:p>
        </p:txBody>
      </p:sp>
    </p:spTree>
    <p:extLst>
      <p:ext uri="{BB962C8B-B14F-4D97-AF65-F5344CB8AC3E}">
        <p14:creationId xmlns:p14="http://schemas.microsoft.com/office/powerpoint/2010/main" val="273149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5A52AE-8D7C-42CC-92CD-38D8A5D60D2D}" type="slidenum">
              <a:rPr lang="en-US"/>
              <a:pPr/>
              <a:t>‹#›</a:t>
            </a:fld>
            <a:endParaRPr lang="en-US"/>
          </a:p>
        </p:txBody>
      </p:sp>
    </p:spTree>
    <p:extLst>
      <p:ext uri="{BB962C8B-B14F-4D97-AF65-F5344CB8AC3E}">
        <p14:creationId xmlns:p14="http://schemas.microsoft.com/office/powerpoint/2010/main" val="88128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790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298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30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73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9665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255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19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304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B8A13F-DA60-480A-B22B-C9CC37D33DAE}" type="slidenum">
              <a:rPr lang="en-US"/>
              <a:pPr/>
              <a:t>‹#›</a:t>
            </a:fld>
            <a:endParaRPr lang="en-US"/>
          </a:p>
        </p:txBody>
      </p:sp>
    </p:spTree>
    <p:extLst>
      <p:ext uri="{BB962C8B-B14F-4D97-AF65-F5344CB8AC3E}">
        <p14:creationId xmlns:p14="http://schemas.microsoft.com/office/powerpoint/2010/main" val="2416611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914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069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0180B-1129-2943-B948-C90133FD9FDE}" type="datetimeFigureOut">
              <a:rPr lang="en-US" smtClean="0">
                <a:solidFill>
                  <a:prstClr val="black">
                    <a:tint val="75000"/>
                  </a:prstClr>
                </a:solidFill>
              </a:rPr>
              <a:pPr/>
              <a:t>7/27/2018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3DCF3B-E62B-5F48-B650-7DA3D201B9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434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6F7A2D-78D0-4A3C-877E-9E4B9BD8073A}" type="slidenum">
              <a:rPr lang="en-US"/>
              <a:pPr/>
              <a:t>‹#›</a:t>
            </a:fld>
            <a:endParaRPr lang="en-US"/>
          </a:p>
        </p:txBody>
      </p:sp>
    </p:spTree>
    <p:extLst>
      <p:ext uri="{BB962C8B-B14F-4D97-AF65-F5344CB8AC3E}">
        <p14:creationId xmlns:p14="http://schemas.microsoft.com/office/powerpoint/2010/main" val="19728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2C1916-8D79-4AC9-A33B-49CA32056984}" type="slidenum">
              <a:rPr lang="en-US"/>
              <a:pPr/>
              <a:t>‹#›</a:t>
            </a:fld>
            <a:endParaRPr lang="en-US"/>
          </a:p>
        </p:txBody>
      </p:sp>
    </p:spTree>
    <p:extLst>
      <p:ext uri="{BB962C8B-B14F-4D97-AF65-F5344CB8AC3E}">
        <p14:creationId xmlns:p14="http://schemas.microsoft.com/office/powerpoint/2010/main" val="426906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6C062FA-32F7-4073-B504-F854D00B4AD3}" type="slidenum">
              <a:rPr lang="en-US"/>
              <a:pPr/>
              <a:t>‹#›</a:t>
            </a:fld>
            <a:endParaRPr lang="en-US"/>
          </a:p>
        </p:txBody>
      </p:sp>
    </p:spTree>
    <p:extLst>
      <p:ext uri="{BB962C8B-B14F-4D97-AF65-F5344CB8AC3E}">
        <p14:creationId xmlns:p14="http://schemas.microsoft.com/office/powerpoint/2010/main" val="342657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6C0DF9-0056-4FD3-97F5-6BB486913ACF}" type="slidenum">
              <a:rPr lang="en-US"/>
              <a:pPr/>
              <a:t>‹#›</a:t>
            </a:fld>
            <a:endParaRPr lang="en-US"/>
          </a:p>
        </p:txBody>
      </p:sp>
    </p:spTree>
    <p:extLst>
      <p:ext uri="{BB962C8B-B14F-4D97-AF65-F5344CB8AC3E}">
        <p14:creationId xmlns:p14="http://schemas.microsoft.com/office/powerpoint/2010/main" val="206039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4EE55D-8E9F-41DB-BD4C-CB4F94A8FC84}" type="slidenum">
              <a:rPr lang="en-US"/>
              <a:pPr/>
              <a:t>‹#›</a:t>
            </a:fld>
            <a:endParaRPr lang="en-US"/>
          </a:p>
        </p:txBody>
      </p:sp>
    </p:spTree>
    <p:extLst>
      <p:ext uri="{BB962C8B-B14F-4D97-AF65-F5344CB8AC3E}">
        <p14:creationId xmlns:p14="http://schemas.microsoft.com/office/powerpoint/2010/main" val="30910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C57CCD-C113-4927-AB72-758323DDAAA4}" type="slidenum">
              <a:rPr lang="en-US"/>
              <a:pPr/>
              <a:t>‹#›</a:t>
            </a:fld>
            <a:endParaRPr lang="en-US"/>
          </a:p>
        </p:txBody>
      </p:sp>
    </p:spTree>
    <p:extLst>
      <p:ext uri="{BB962C8B-B14F-4D97-AF65-F5344CB8AC3E}">
        <p14:creationId xmlns:p14="http://schemas.microsoft.com/office/powerpoint/2010/main" val="54295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351149-1062-4401-AC36-E83DD7053979}" type="slidenum">
              <a:rPr lang="en-US"/>
              <a:pPr/>
              <a:t>‹#›</a:t>
            </a:fld>
            <a:endParaRPr lang="en-US"/>
          </a:p>
        </p:txBody>
      </p:sp>
    </p:spTree>
    <p:extLst>
      <p:ext uri="{BB962C8B-B14F-4D97-AF65-F5344CB8AC3E}">
        <p14:creationId xmlns:p14="http://schemas.microsoft.com/office/powerpoint/2010/main" val="4588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ahoma" pitchFamily="34" charset="0"/>
            </a:endParaRPr>
          </a:p>
        </p:txBody>
      </p:sp>
      <p:sp>
        <p:nvSpPr>
          <p:cNvPr id="348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ahoma" pitchFamily="34" charset="0"/>
            </a:endParaRPr>
          </a:p>
        </p:txBody>
      </p:sp>
      <p:sp>
        <p:nvSpPr>
          <p:cNvPr id="34820"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ahoma" pitchFamily="34" charset="0"/>
            </a:endParaRPr>
          </a:p>
        </p:txBody>
      </p:sp>
      <p:sp>
        <p:nvSpPr>
          <p:cNvPr id="348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ahoma" pitchFamily="34" charset="0"/>
            </a:endParaRPr>
          </a:p>
        </p:txBody>
      </p:sp>
      <p:sp>
        <p:nvSpPr>
          <p:cNvPr id="348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ahoma" pitchFamily="34" charset="0"/>
            </a:endParaRPr>
          </a:p>
        </p:txBody>
      </p:sp>
      <p:sp>
        <p:nvSpPr>
          <p:cNvPr id="34823"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ahoma" pitchFamily="34" charset="0"/>
            </a:endParaRPr>
          </a:p>
        </p:txBody>
      </p:sp>
      <p:sp>
        <p:nvSpPr>
          <p:cNvPr id="3482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latin typeface="Tahoma" pitchFamily="34" charset="0"/>
            </a:endParaRPr>
          </a:p>
        </p:txBody>
      </p:sp>
      <p:sp>
        <p:nvSpPr>
          <p:cNvPr id="34825"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482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endParaRPr lang="en-US"/>
          </a:p>
        </p:txBody>
      </p:sp>
      <p:sp>
        <p:nvSpPr>
          <p:cNvPr id="3482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p>
        </p:txBody>
      </p:sp>
      <p:sp>
        <p:nvSpPr>
          <p:cNvPr id="3482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1197CF8E-CAA8-4CB2-94CE-4A8E309665C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1D80180B-1129-2943-B948-C90133FD9FDE}" type="datetimeFigureOut">
              <a:rPr lang="en-US" smtClean="0">
                <a:solidFill>
                  <a:prstClr val="black">
                    <a:tint val="75000"/>
                  </a:prstClr>
                </a:solidFill>
                <a:latin typeface="Calibri"/>
              </a:rPr>
              <a:pPr defTabSz="457200" eaLnBrk="1" fontAlgn="auto" hangingPunct="1">
                <a:spcBef>
                  <a:spcPts val="0"/>
                </a:spcBef>
                <a:spcAft>
                  <a:spcPts val="0"/>
                </a:spcAft>
              </a:pPr>
              <a:t>7/27/2018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733DCF3B-E62B-5F48-B650-7DA3D201B941}"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431747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SAQ%20_Expenditures.do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Report%20on%20Internal%20Controls%202012%20Form.doc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Attachments/Report%20on%20Internal%20Controls%20March%202010%20Form.do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grant.nv.gov/"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mailto:CLucido@admin.nv.gov?subject=Connie%20Lucido"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intra.ktl.nv.gov/IFS_Files/Acctg_Policies_&amp;_Procedures.pdf"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intra.ktl.nv.gov/"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5"/>
          <p:cNvSpPr>
            <a:spLocks noGrp="1" noChangeArrowheads="1"/>
          </p:cNvSpPr>
          <p:nvPr>
            <p:ph type="subTitle" idx="1"/>
          </p:nvPr>
        </p:nvSpPr>
        <p:spPr>
          <a:xfrm>
            <a:off x="2590800" y="3810000"/>
            <a:ext cx="3810000" cy="2362200"/>
          </a:xfrm>
        </p:spPr>
        <p:txBody>
          <a:bodyPr/>
          <a:lstStyle/>
          <a:p>
            <a:r>
              <a:rPr lang="en-US" dirty="0" smtClean="0">
                <a:latin typeface="Algerian" panose="04020705040A02060702" pitchFamily="82" charset="0"/>
              </a:rPr>
              <a:t>Lori Hoover, CPA</a:t>
            </a:r>
          </a:p>
          <a:p>
            <a:r>
              <a:rPr lang="en-US" sz="2400" dirty="0" smtClean="0">
                <a:latin typeface="Baskerville Old Face" panose="02020602080505020303" pitchFamily="18" charset="0"/>
              </a:rPr>
              <a:t>Executive Branch Auditor</a:t>
            </a:r>
          </a:p>
          <a:p>
            <a:r>
              <a:rPr lang="en-US" sz="2400" dirty="0" smtClean="0">
                <a:latin typeface="Baskerville Old Face" panose="02020602080505020303" pitchFamily="18" charset="0"/>
              </a:rPr>
              <a:t>775.687.0126</a:t>
            </a:r>
          </a:p>
          <a:p>
            <a:r>
              <a:rPr lang="en-US" sz="2400" dirty="0" smtClean="0">
                <a:latin typeface="Baskerville Old Face" panose="02020602080505020303" pitchFamily="18" charset="0"/>
              </a:rPr>
              <a:t>lhoover@finance.nv.gov</a:t>
            </a:r>
            <a:endParaRPr lang="en-US" sz="2400" dirty="0">
              <a:latin typeface="Baskerville Old Face" panose="02020602080505020303" pitchFamily="18" charset="0"/>
            </a:endParaRPr>
          </a:p>
        </p:txBody>
      </p:sp>
      <p:sp>
        <p:nvSpPr>
          <p:cNvPr id="2" name="Title 1"/>
          <p:cNvSpPr>
            <a:spLocks noGrp="1"/>
          </p:cNvSpPr>
          <p:nvPr>
            <p:ph type="ctrTitle"/>
          </p:nvPr>
        </p:nvSpPr>
        <p:spPr>
          <a:xfrm>
            <a:off x="990600" y="1828800"/>
            <a:ext cx="7772400" cy="1462088"/>
          </a:xfrm>
        </p:spPr>
        <p:txBody>
          <a:bodyPr/>
          <a:lstStyle/>
          <a:p>
            <a:pPr algn="ctr"/>
            <a:r>
              <a:rPr lang="en-US" dirty="0" smtClean="0"/>
              <a:t>Welcome to </a:t>
            </a:r>
            <a:br>
              <a:rPr lang="en-US" dirty="0" smtClean="0"/>
            </a:br>
            <a:r>
              <a:rPr lang="en-US" dirty="0" smtClean="0"/>
              <a:t>Internal Controls Training</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069" y="124847"/>
            <a:ext cx="1841270" cy="1841270"/>
          </a:xfrm>
          <a:prstGeom prst="rect">
            <a:avLst/>
          </a:prstGeom>
        </p:spPr>
      </p:pic>
      <p:sp>
        <p:nvSpPr>
          <p:cNvPr id="3" name="Slide Number Placeholder 2"/>
          <p:cNvSpPr>
            <a:spLocks noGrp="1"/>
          </p:cNvSpPr>
          <p:nvPr>
            <p:ph type="sldNum" sz="quarter" idx="4"/>
          </p:nvPr>
        </p:nvSpPr>
        <p:spPr/>
        <p:txBody>
          <a:bodyPr/>
          <a:lstStyle/>
          <a:p>
            <a:fld id="{98E014BF-E864-4656-BC59-864B8165A998}" type="slidenum">
              <a:rPr lang="en-US" smtClean="0"/>
              <a:pPr/>
              <a:t>1</a:t>
            </a:fld>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ssolve">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a:xfrm>
            <a:off x="1182688" y="2017712"/>
            <a:ext cx="7772400" cy="4764088"/>
          </a:xfrm>
        </p:spPr>
        <p:txBody>
          <a:bodyPr/>
          <a:lstStyle/>
          <a:p>
            <a:pPr marL="0" indent="0">
              <a:buNone/>
            </a:pPr>
            <a:r>
              <a:rPr lang="en-US" dirty="0" smtClean="0"/>
              <a:t>Some of the ways an effective Internal Controls system helps an agency:</a:t>
            </a:r>
          </a:p>
          <a:p>
            <a:r>
              <a:rPr lang="en-US" dirty="0"/>
              <a:t>Protect the Department’s </a:t>
            </a:r>
            <a:r>
              <a:rPr lang="en-US" dirty="0" smtClean="0"/>
              <a:t>Assets</a:t>
            </a:r>
          </a:p>
          <a:p>
            <a:r>
              <a:rPr lang="en-US" dirty="0" smtClean="0"/>
              <a:t>Ensure </a:t>
            </a:r>
            <a:r>
              <a:rPr lang="en-US" dirty="0"/>
              <a:t>Records Are </a:t>
            </a:r>
            <a:r>
              <a:rPr lang="en-US" dirty="0" smtClean="0"/>
              <a:t>Accurate</a:t>
            </a:r>
          </a:p>
          <a:p>
            <a:r>
              <a:rPr lang="en-US" dirty="0" smtClean="0"/>
              <a:t>Promote </a:t>
            </a:r>
            <a:r>
              <a:rPr lang="en-US" dirty="0"/>
              <a:t>Operational </a:t>
            </a:r>
            <a:r>
              <a:rPr lang="en-US" dirty="0" smtClean="0"/>
              <a:t>Efficiency</a:t>
            </a:r>
          </a:p>
          <a:p>
            <a:r>
              <a:rPr lang="en-US" dirty="0" smtClean="0"/>
              <a:t>Encourage </a:t>
            </a:r>
            <a:r>
              <a:rPr lang="en-US" dirty="0"/>
              <a:t>Adherence to Policies</a:t>
            </a:r>
            <a:endParaRPr lang="en-US"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10</a:t>
            </a:fld>
            <a:endParaRPr lang="en-US"/>
          </a:p>
        </p:txBody>
      </p:sp>
    </p:spTree>
    <p:extLst>
      <p:ext uri="{BB962C8B-B14F-4D97-AF65-F5344CB8AC3E}">
        <p14:creationId xmlns:p14="http://schemas.microsoft.com/office/powerpoint/2010/main" val="82718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Information</a:t>
            </a:r>
            <a:endParaRPr lang="en-US" dirty="0"/>
          </a:p>
        </p:txBody>
      </p:sp>
      <p:sp>
        <p:nvSpPr>
          <p:cNvPr id="3" name="Content Placeholder 2"/>
          <p:cNvSpPr>
            <a:spLocks noGrp="1"/>
          </p:cNvSpPr>
          <p:nvPr>
            <p:ph idx="1"/>
          </p:nvPr>
        </p:nvSpPr>
        <p:spPr>
          <a:xfrm>
            <a:off x="990600" y="1905000"/>
            <a:ext cx="7964488" cy="4267200"/>
          </a:xfrm>
        </p:spPr>
        <p:txBody>
          <a:bodyPr/>
          <a:lstStyle/>
          <a:p>
            <a:pPr marL="0" indent="0">
              <a:buNone/>
            </a:pPr>
            <a:r>
              <a:rPr lang="en-US" dirty="0"/>
              <a:t>State of Nevada </a:t>
            </a:r>
            <a:r>
              <a:rPr lang="en-US" dirty="0" smtClean="0"/>
              <a:t>requirements/info:</a:t>
            </a:r>
            <a:endParaRPr lang="en-US" dirty="0"/>
          </a:p>
          <a:p>
            <a:r>
              <a:rPr lang="en-US" sz="2800" dirty="0" smtClean="0"/>
              <a:t>Governor’s Finance Office </a:t>
            </a:r>
            <a:r>
              <a:rPr lang="en-US" sz="2800" dirty="0"/>
              <a:t>Website</a:t>
            </a:r>
          </a:p>
          <a:p>
            <a:pPr lvl="1"/>
            <a:r>
              <a:rPr lang="en-US" sz="2000" dirty="0" smtClean="0"/>
              <a:t>Budget </a:t>
            </a:r>
            <a:r>
              <a:rPr lang="en-US" sz="2000" dirty="0"/>
              <a:t>Division Policy Directives (All Agency Memos)</a:t>
            </a:r>
          </a:p>
          <a:p>
            <a:r>
              <a:rPr lang="en-US" sz="2800" dirty="0" smtClean="0"/>
              <a:t>Purchasing Website</a:t>
            </a:r>
            <a:endParaRPr lang="en-US" sz="2800" dirty="0"/>
          </a:p>
          <a:p>
            <a:pPr lvl="1"/>
            <a:r>
              <a:rPr lang="en-US" sz="2400" dirty="0"/>
              <a:t>All Agency memos</a:t>
            </a:r>
          </a:p>
          <a:p>
            <a:pPr lvl="1"/>
            <a:r>
              <a:rPr lang="en-US" sz="2400" dirty="0"/>
              <a:t>Contract </a:t>
            </a:r>
            <a:r>
              <a:rPr lang="en-US" sz="2400" dirty="0" smtClean="0"/>
              <a:t>Information</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6172200"/>
            <a:ext cx="8658225" cy="650240"/>
          </a:xfrm>
          <a:prstGeom prst="rect">
            <a:avLst/>
          </a:prstGeom>
        </p:spPr>
      </p:pic>
      <p:sp>
        <p:nvSpPr>
          <p:cNvPr id="5" name="Slide Number Placeholder 4"/>
          <p:cNvSpPr>
            <a:spLocks noGrp="1"/>
          </p:cNvSpPr>
          <p:nvPr>
            <p:ph type="sldNum" sz="quarter" idx="12"/>
          </p:nvPr>
        </p:nvSpPr>
        <p:spPr/>
        <p:txBody>
          <a:bodyPr/>
          <a:lstStyle/>
          <a:p>
            <a:fld id="{AEB8A13F-DA60-480A-B22B-C9CC37D33DAE}" type="slidenum">
              <a:rPr lang="en-US" smtClean="0"/>
              <a:pPr/>
              <a:t>100</a:t>
            </a:fld>
            <a:endParaRPr lang="en-US"/>
          </a:p>
        </p:txBody>
      </p:sp>
    </p:spTree>
    <p:extLst>
      <p:ext uri="{BB962C8B-B14F-4D97-AF65-F5344CB8AC3E}">
        <p14:creationId xmlns:p14="http://schemas.microsoft.com/office/powerpoint/2010/main" val="40932630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2819400"/>
            <a:ext cx="2133600" cy="2133600"/>
          </a:xfrm>
        </p:spPr>
      </p:pic>
      <p:sp>
        <p:nvSpPr>
          <p:cNvPr id="4" name="Slide Number Placeholder 3"/>
          <p:cNvSpPr>
            <a:spLocks noGrp="1"/>
          </p:cNvSpPr>
          <p:nvPr>
            <p:ph type="sldNum" sz="quarter" idx="12"/>
          </p:nvPr>
        </p:nvSpPr>
        <p:spPr/>
        <p:txBody>
          <a:bodyPr/>
          <a:lstStyle/>
          <a:p>
            <a:fld id="{AEB8A13F-DA60-480A-B22B-C9CC37D33DAE}" type="slidenum">
              <a:rPr lang="en-US" smtClean="0"/>
              <a:pPr/>
              <a:t>101</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876800"/>
            <a:ext cx="1714500" cy="1714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981200"/>
            <a:ext cx="1714500" cy="1714500"/>
          </a:xfrm>
          <a:prstGeom prst="rect">
            <a:avLst/>
          </a:prstGeom>
        </p:spPr>
      </p:pic>
    </p:spTree>
    <p:extLst>
      <p:ext uri="{BB962C8B-B14F-4D97-AF65-F5344CB8AC3E}">
        <p14:creationId xmlns:p14="http://schemas.microsoft.com/office/powerpoint/2010/main" val="17766049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Review Pre-Test for any questions </a:t>
            </a:r>
          </a:p>
          <a:p>
            <a:endParaRPr lang="en-US" dirty="0"/>
          </a:p>
          <a:p>
            <a:r>
              <a:rPr lang="en-US" dirty="0" smtClean="0"/>
              <a:t>Turn-in Pre-test</a:t>
            </a:r>
          </a:p>
          <a:p>
            <a:endParaRPr lang="en-US" dirty="0"/>
          </a:p>
          <a:p>
            <a:r>
              <a:rPr lang="en-US" dirty="0" smtClean="0"/>
              <a:t>Take Post-test</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AEB8A13F-DA60-480A-B22B-C9CC37D33DAE}" type="slidenum">
              <a:rPr lang="en-US" smtClean="0"/>
              <a:pPr/>
              <a:t>102</a:t>
            </a:fld>
            <a:endParaRPr lang="en-US"/>
          </a:p>
        </p:txBody>
      </p:sp>
    </p:spTree>
    <p:extLst>
      <p:ext uri="{BB962C8B-B14F-4D97-AF65-F5344CB8AC3E}">
        <p14:creationId xmlns:p14="http://schemas.microsoft.com/office/powerpoint/2010/main" val="33326742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Controls Training</a:t>
            </a:r>
            <a:endParaRPr lang="en-US" dirty="0"/>
          </a:p>
        </p:txBody>
      </p:sp>
      <p:sp>
        <p:nvSpPr>
          <p:cNvPr id="3" name="Content Placeholder 2"/>
          <p:cNvSpPr>
            <a:spLocks noGrp="1"/>
          </p:cNvSpPr>
          <p:nvPr>
            <p:ph idx="1"/>
          </p:nvPr>
        </p:nvSpPr>
        <p:spPr/>
        <p:txBody>
          <a:bodyPr/>
          <a:lstStyle/>
          <a:p>
            <a:pPr algn="ctr">
              <a:buNone/>
            </a:pPr>
            <a:r>
              <a:rPr lang="en-US" dirty="0">
                <a:solidFill>
                  <a:srgbClr val="00B050"/>
                </a:solidFill>
                <a:latin typeface="Showcard Gothic" pitchFamily="82" charset="0"/>
              </a:rPr>
              <a:t>Thank you for taking this class</a:t>
            </a:r>
          </a:p>
          <a:p>
            <a:endParaRPr lang="en-US" dirty="0"/>
          </a:p>
          <a:p>
            <a:pPr algn="ctr">
              <a:buNone/>
            </a:pPr>
            <a:r>
              <a:rPr lang="en-US" sz="6000" dirty="0"/>
              <a:t>Good luck on the test</a:t>
            </a:r>
            <a:r>
              <a:rPr lang="en-US" sz="6000" dirty="0" smtClean="0"/>
              <a:t>!</a:t>
            </a:r>
          </a:p>
          <a:p>
            <a:pPr algn="ctr">
              <a:buNone/>
            </a:pPr>
            <a:endParaRPr lang="en-US" sz="2800" dirty="0" smtClean="0"/>
          </a:p>
          <a:p>
            <a:pPr algn="ctr">
              <a:buNone/>
            </a:pPr>
            <a:r>
              <a:rPr lang="en-US" sz="2000" dirty="0" smtClean="0"/>
              <a:t>If you would like your test results, please send Lori Hoover an email request at </a:t>
            </a:r>
          </a:p>
          <a:p>
            <a:pPr algn="ctr">
              <a:buNone/>
            </a:pPr>
            <a:r>
              <a:rPr lang="en-US" sz="2000" dirty="0" smtClean="0">
                <a:effectLst>
                  <a:outerShdw blurRad="38100" dist="38100" dir="2700000" algn="tl">
                    <a:srgbClr val="000000">
                      <a:alpha val="43137"/>
                    </a:srgbClr>
                  </a:outerShdw>
                </a:effectLst>
              </a:rPr>
              <a:t>Lhoover@finance.nv.gov</a:t>
            </a:r>
            <a:endParaRPr lang="en-US" sz="2000" dirty="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103</a:t>
            </a:fld>
            <a:endParaRPr lang="en-US"/>
          </a:p>
        </p:txBody>
      </p:sp>
    </p:spTree>
    <p:extLst>
      <p:ext uri="{BB962C8B-B14F-4D97-AF65-F5344CB8AC3E}">
        <p14:creationId xmlns:p14="http://schemas.microsoft.com/office/powerpoint/2010/main" val="3426879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p:txBody>
          <a:bodyPr/>
          <a:lstStyle/>
          <a:p>
            <a:pPr marL="0" indent="0">
              <a:buNone/>
            </a:pPr>
            <a:r>
              <a:rPr lang="en-US" dirty="0" smtClean="0"/>
              <a:t>Strong Internal Controls may limit Fraud</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743200"/>
            <a:ext cx="3638550" cy="3638550"/>
          </a:xfrm>
          <a:prstGeom prst="rect">
            <a:avLst/>
          </a:prstGeom>
        </p:spPr>
      </p:pic>
    </p:spTree>
    <p:extLst>
      <p:ext uri="{BB962C8B-B14F-4D97-AF65-F5344CB8AC3E}">
        <p14:creationId xmlns:p14="http://schemas.microsoft.com/office/powerpoint/2010/main" val="3328207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Controls Overview</a:t>
            </a:r>
            <a:endParaRPr lang="en-US" dirty="0"/>
          </a:p>
        </p:txBody>
      </p:sp>
      <p:sp>
        <p:nvSpPr>
          <p:cNvPr id="3" name="Content Placeholder 2"/>
          <p:cNvSpPr>
            <a:spLocks noGrp="1"/>
          </p:cNvSpPr>
          <p:nvPr>
            <p:ph idx="1"/>
          </p:nvPr>
        </p:nvSpPr>
        <p:spPr/>
        <p:txBody>
          <a:bodyPr/>
          <a:lstStyle/>
          <a:p>
            <a:r>
              <a:rPr lang="en-US" dirty="0" smtClean="0"/>
              <a:t>Detection of fraud</a:t>
            </a:r>
          </a:p>
          <a:p>
            <a:pPr lvl="1"/>
            <a:r>
              <a:rPr lang="en-US" dirty="0" smtClean="0"/>
              <a:t>Can </a:t>
            </a:r>
            <a:r>
              <a:rPr lang="en-US" dirty="0"/>
              <a:t>come from a variety of </a:t>
            </a:r>
            <a:r>
              <a:rPr lang="en-US" dirty="0" smtClean="0"/>
              <a:t>sources: an entity’s internal controls, </a:t>
            </a:r>
            <a:r>
              <a:rPr lang="en-US" dirty="0"/>
              <a:t>an internal audit, an internal or external whistleblower, surveillance, or even by accident. </a:t>
            </a:r>
          </a:p>
          <a:p>
            <a:pPr lvl="1"/>
            <a:r>
              <a:rPr lang="en-US" dirty="0" smtClean="0"/>
              <a:t>Most </a:t>
            </a:r>
            <a:r>
              <a:rPr lang="en-US" dirty="0"/>
              <a:t>common source is usually </a:t>
            </a:r>
            <a:r>
              <a:rPr lang="en-US" dirty="0" smtClean="0"/>
              <a:t>from a</a:t>
            </a:r>
            <a:r>
              <a:rPr lang="en-US" dirty="0"/>
              <a:t> </a:t>
            </a:r>
            <a:r>
              <a:rPr lang="en-US" dirty="0" smtClean="0"/>
              <a:t>whistleblower tip by </a:t>
            </a:r>
            <a:r>
              <a:rPr lang="en-US" b="1" dirty="0"/>
              <a:t>fellow employee</a:t>
            </a:r>
            <a:r>
              <a:rPr lang="en-US" dirty="0"/>
              <a:t>. </a:t>
            </a:r>
            <a:endParaRPr lang="en-US" sz="1400"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12</a:t>
            </a:fld>
            <a:endParaRPr lang="en-US"/>
          </a:p>
        </p:txBody>
      </p:sp>
    </p:spTree>
    <p:extLst>
      <p:ext uri="{BB962C8B-B14F-4D97-AF65-F5344CB8AC3E}">
        <p14:creationId xmlns:p14="http://schemas.microsoft.com/office/powerpoint/2010/main" val="4158248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p:txBody>
          <a:bodyPr/>
          <a:lstStyle/>
          <a:p>
            <a:r>
              <a:rPr lang="en-US" dirty="0" smtClean="0"/>
              <a:t>HOWEVER:</a:t>
            </a:r>
          </a:p>
          <a:p>
            <a:pPr marL="0" indent="0">
              <a:buNone/>
            </a:pPr>
            <a:r>
              <a:rPr lang="en-US" dirty="0"/>
              <a:t>	</a:t>
            </a:r>
            <a:r>
              <a:rPr lang="en-US" dirty="0" smtClean="0"/>
              <a:t>Fraud </a:t>
            </a:r>
            <a:r>
              <a:rPr lang="en-US" dirty="0"/>
              <a:t>detected by internal controls or internal audits generally result </a:t>
            </a:r>
            <a:r>
              <a:rPr lang="en-US" dirty="0" smtClean="0"/>
              <a:t>in less money lost.</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13</a:t>
            </a:fld>
            <a:endParaRPr lang="en-US"/>
          </a:p>
        </p:txBody>
      </p:sp>
    </p:spTree>
    <p:extLst>
      <p:ext uri="{BB962C8B-B14F-4D97-AF65-F5344CB8AC3E}">
        <p14:creationId xmlns:p14="http://schemas.microsoft.com/office/powerpoint/2010/main" val="2905883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a:t>
            </a:r>
            <a:endParaRPr lang="en-US" dirty="0"/>
          </a:p>
        </p:txBody>
      </p:sp>
      <p:sp>
        <p:nvSpPr>
          <p:cNvPr id="3" name="Content Placeholder 2"/>
          <p:cNvSpPr>
            <a:spLocks noGrp="1"/>
          </p:cNvSpPr>
          <p:nvPr>
            <p:ph idx="1"/>
          </p:nvPr>
        </p:nvSpPr>
        <p:spPr/>
        <p:txBody>
          <a:bodyPr/>
          <a:lstStyle/>
          <a:p>
            <a:pPr marL="0" indent="0">
              <a:buNone/>
            </a:pPr>
            <a:r>
              <a:rPr lang="en-US" dirty="0" smtClean="0"/>
              <a:t>When were the first recorded evidence of internal controls discovered:</a:t>
            </a:r>
          </a:p>
          <a:p>
            <a:pPr marL="514350" indent="-514350">
              <a:buAutoNum type="alphaUcPeriod"/>
            </a:pPr>
            <a:r>
              <a:rPr lang="en-US" dirty="0" smtClean="0"/>
              <a:t>Ancient Egyptian times</a:t>
            </a:r>
          </a:p>
          <a:p>
            <a:pPr marL="514350" indent="-514350">
              <a:buAutoNum type="alphaUcPeriod"/>
            </a:pPr>
            <a:r>
              <a:rPr lang="en-US" dirty="0" smtClean="0"/>
              <a:t>Aztec Civilization</a:t>
            </a:r>
          </a:p>
          <a:p>
            <a:pPr marL="514350" indent="-514350">
              <a:buFont typeface="Wingdings" pitchFamily="2" charset="2"/>
              <a:buAutoNum type="alphaUcPeriod"/>
            </a:pPr>
            <a:r>
              <a:rPr lang="en-US" dirty="0"/>
              <a:t>Industrial Revolution</a:t>
            </a:r>
          </a:p>
          <a:p>
            <a:pPr marL="514350" indent="-514350">
              <a:buAutoNum type="alphaUcPeriod"/>
            </a:pPr>
            <a:r>
              <a:rPr lang="en-US" dirty="0" smtClean="0"/>
              <a:t>They haven’t been discovered yet</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14</a:t>
            </a:fld>
            <a:endParaRPr lang="en-US"/>
          </a:p>
        </p:txBody>
      </p:sp>
    </p:spTree>
    <p:extLst>
      <p:ext uri="{BB962C8B-B14F-4D97-AF65-F5344CB8AC3E}">
        <p14:creationId xmlns:p14="http://schemas.microsoft.com/office/powerpoint/2010/main" val="360343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lIns="92075" tIns="46038" rIns="92075" bIns="46038" anchor="ctr"/>
          <a:lstStyle/>
          <a:p>
            <a:r>
              <a:rPr lang="en-US" dirty="0"/>
              <a:t>Internal Controls Overview</a:t>
            </a:r>
          </a:p>
        </p:txBody>
      </p:sp>
      <p:sp>
        <p:nvSpPr>
          <p:cNvPr id="11267" name="Rectangle 3"/>
          <p:cNvSpPr>
            <a:spLocks noGrp="1" noChangeArrowheads="1"/>
          </p:cNvSpPr>
          <p:nvPr>
            <p:ph type="body" idx="1"/>
          </p:nvPr>
        </p:nvSpPr>
        <p:spPr>
          <a:noFill/>
          <a:ln/>
          <a:effectLst>
            <a:glow rad="139700">
              <a:schemeClr val="accent2">
                <a:satMod val="175000"/>
                <a:alpha val="40000"/>
              </a:schemeClr>
            </a:glow>
          </a:effectLst>
        </p:spPr>
        <p:txBody>
          <a:bodyPr lIns="182562" tIns="46038" rIns="182562" bIns="46038"/>
          <a:lstStyle/>
          <a:p>
            <a:pPr marL="0" lvl="3" indent="0">
              <a:spcBef>
                <a:spcPts val="800"/>
              </a:spcBef>
              <a:buClrTx/>
              <a:buNone/>
              <a:defRPr/>
            </a:pPr>
            <a:r>
              <a:rPr lang="en-US" sz="2400" dirty="0"/>
              <a:t>Association of Certified Fraud Examiners researches Occupational Fraud - </a:t>
            </a:r>
            <a:r>
              <a:rPr lang="en-US" sz="2400" dirty="0" smtClean="0">
                <a:effectLst>
                  <a:outerShdw blurRad="38100" dist="38100" dir="2700000" algn="tl">
                    <a:srgbClr val="000000">
                      <a:alpha val="43137"/>
                    </a:srgbClr>
                  </a:outerShdw>
                </a:effectLst>
              </a:rPr>
              <a:t>2016 </a:t>
            </a:r>
            <a:r>
              <a:rPr lang="en-US" sz="2400" dirty="0">
                <a:effectLst>
                  <a:outerShdw blurRad="38100" dist="38100" dir="2700000" algn="tl">
                    <a:srgbClr val="000000">
                      <a:alpha val="43137"/>
                    </a:srgbClr>
                  </a:outerShdw>
                </a:effectLst>
              </a:rPr>
              <a:t>Report to the Nations</a:t>
            </a:r>
            <a:r>
              <a:rPr lang="en-US" sz="2400" dirty="0"/>
              <a:t>:</a:t>
            </a:r>
          </a:p>
          <a:p>
            <a:r>
              <a:rPr lang="en-US" sz="2400" dirty="0"/>
              <a:t>Small organizations, especially those in financial and public</a:t>
            </a:r>
            <a:r>
              <a:rPr lang="en-US" sz="2400" i="1" dirty="0">
                <a:effectLst>
                  <a:outerShdw blurRad="38100" dist="38100" dir="2700000" algn="tl">
                    <a:srgbClr val="000000">
                      <a:alpha val="43137"/>
                    </a:srgbClr>
                  </a:outerShdw>
                </a:effectLst>
              </a:rPr>
              <a:t>/government sectors </a:t>
            </a:r>
            <a:r>
              <a:rPr lang="en-US" sz="2400" dirty="0"/>
              <a:t>are most likely to be at </a:t>
            </a:r>
            <a:r>
              <a:rPr lang="en-US" sz="2400" dirty="0" smtClean="0"/>
              <a:t>risk</a:t>
            </a:r>
          </a:p>
          <a:p>
            <a:pPr lvl="1"/>
            <a:r>
              <a:rPr lang="en-US" sz="2000" dirty="0" smtClean="0"/>
              <a:t>They </a:t>
            </a:r>
            <a:r>
              <a:rPr lang="en-US" sz="2000" dirty="0"/>
              <a:t>often have </a:t>
            </a:r>
            <a:r>
              <a:rPr lang="en-US" sz="2000" dirty="0" smtClean="0"/>
              <a:t>fewer </a:t>
            </a:r>
            <a:r>
              <a:rPr lang="en-US" sz="2000" dirty="0"/>
              <a:t>anti-fraud controls than larger </a:t>
            </a:r>
            <a:r>
              <a:rPr lang="en-US" sz="2000" dirty="0" smtClean="0"/>
              <a:t>organizations.</a:t>
            </a:r>
          </a:p>
          <a:p>
            <a:r>
              <a:rPr lang="en-US" sz="2400" dirty="0" smtClean="0"/>
              <a:t>Typical </a:t>
            </a:r>
            <a:r>
              <a:rPr lang="en-US" sz="2400" dirty="0"/>
              <a:t>organization </a:t>
            </a:r>
            <a:r>
              <a:rPr lang="en-US" sz="2400" dirty="0" smtClean="0"/>
              <a:t>loses _____ of its </a:t>
            </a:r>
            <a:r>
              <a:rPr lang="en-US" sz="2400" dirty="0"/>
              <a:t>revenues to fraud each </a:t>
            </a:r>
            <a:r>
              <a:rPr lang="en-US" sz="2400" dirty="0" smtClean="0"/>
              <a:t>year</a:t>
            </a:r>
            <a:r>
              <a:rPr lang="en-US" dirty="0" smtClean="0"/>
              <a:t> </a:t>
            </a:r>
            <a:endParaRPr lang="en-US" sz="2200" baseline="30000" dirty="0"/>
          </a:p>
          <a:p>
            <a:endParaRPr lang="en-US" dirty="0"/>
          </a:p>
        </p:txBody>
      </p:sp>
      <p:sp>
        <p:nvSpPr>
          <p:cNvPr id="2" name="Slide Number Placeholder 1"/>
          <p:cNvSpPr>
            <a:spLocks noGrp="1"/>
          </p:cNvSpPr>
          <p:nvPr>
            <p:ph type="sldNum" sz="quarter" idx="12"/>
          </p:nvPr>
        </p:nvSpPr>
        <p:spPr/>
        <p:txBody>
          <a:bodyPr/>
          <a:lstStyle/>
          <a:p>
            <a:fld id="{AEB8A13F-DA60-480A-B22B-C9CC37D33DAE}" type="slidenum">
              <a:rPr lang="en-US" smtClean="0"/>
              <a:pPr/>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4" y="6019800"/>
            <a:ext cx="8658225" cy="7239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257799"/>
            <a:ext cx="1552575" cy="98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87722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4" name="Slide Number Placeholder 3"/>
          <p:cNvSpPr>
            <a:spLocks noGrp="1"/>
          </p:cNvSpPr>
          <p:nvPr>
            <p:ph type="sldNum" sz="quarter" idx="12"/>
          </p:nvPr>
        </p:nvSpPr>
        <p:spPr/>
        <p:txBody>
          <a:bodyPr/>
          <a:lstStyle/>
          <a:p>
            <a:fld id="{AEB8A13F-DA60-480A-B22B-C9CC37D33DAE}" type="slidenum">
              <a:rPr lang="en-US" smtClean="0"/>
              <a:pPr/>
              <a:t>16</a:t>
            </a:fld>
            <a:endParaRPr lang="en-US"/>
          </a:p>
        </p:txBody>
      </p:sp>
      <p:sp>
        <p:nvSpPr>
          <p:cNvPr id="7" name="Content Placeholder 6"/>
          <p:cNvSpPr>
            <a:spLocks noGrp="1"/>
          </p:cNvSpPr>
          <p:nvPr>
            <p:ph idx="1"/>
          </p:nvPr>
        </p:nvSpPr>
        <p:spPr/>
        <p:txBody>
          <a:bodyPr/>
          <a:lstStyle/>
          <a:p>
            <a:pPr marL="0" indent="0">
              <a:buNone/>
            </a:pPr>
            <a:r>
              <a:rPr lang="en-US" dirty="0" smtClean="0"/>
              <a:t>How did current Internal Controls develop?</a:t>
            </a:r>
          </a:p>
          <a:p>
            <a:pPr marL="0" indent="0">
              <a:buNone/>
            </a:pPr>
            <a:endParaRPr lang="en-US" dirty="0"/>
          </a:p>
          <a:p>
            <a:pPr marL="0" indent="0">
              <a:buNone/>
            </a:pPr>
            <a:endParaRPr lang="en-US"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19600"/>
            <a:ext cx="30480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39436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995" y="3200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672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a:xfrm>
            <a:off x="838200" y="2017713"/>
            <a:ext cx="8116888" cy="4114800"/>
          </a:xfrm>
        </p:spPr>
        <p:txBody>
          <a:bodyPr/>
          <a:lstStyle/>
          <a:p>
            <a:pPr marL="0" indent="0">
              <a:buNone/>
            </a:pPr>
            <a:r>
              <a:rPr lang="en-US" dirty="0" smtClean="0"/>
              <a:t>Current History</a:t>
            </a:r>
          </a:p>
          <a:p>
            <a:r>
              <a:rPr lang="en-US" sz="2800" dirty="0" smtClean="0"/>
              <a:t>Questionable </a:t>
            </a:r>
            <a:r>
              <a:rPr lang="en-US" sz="2800" dirty="0"/>
              <a:t>corporate political campaign finance practices and foreign corrupt practices in the mid -</a:t>
            </a:r>
            <a:r>
              <a:rPr lang="en-US" sz="2800" dirty="0" smtClean="0"/>
              <a:t>1970</a:t>
            </a:r>
          </a:p>
          <a:p>
            <a:pPr lvl="1"/>
            <a:r>
              <a:rPr lang="en-US" sz="2400" dirty="0" smtClean="0"/>
              <a:t>Evolution of committees and  federal acts ended with COSO</a:t>
            </a:r>
          </a:p>
          <a:p>
            <a:pPr lvl="2"/>
            <a:r>
              <a:rPr lang="en-US" sz="2000" dirty="0"/>
              <a:t>common definition of internal control and provided a framework against which internal control systems may be assessed</a:t>
            </a:r>
          </a:p>
          <a:p>
            <a:pPr lvl="1"/>
            <a:endParaRPr lang="en-US" sz="2000"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17</a:t>
            </a:fld>
            <a:endParaRPr lang="en-US"/>
          </a:p>
        </p:txBody>
      </p:sp>
    </p:spTree>
    <p:extLst>
      <p:ext uri="{BB962C8B-B14F-4D97-AF65-F5344CB8AC3E}">
        <p14:creationId xmlns:p14="http://schemas.microsoft.com/office/powerpoint/2010/main" val="1692295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p:txBody>
          <a:bodyPr/>
          <a:lstStyle/>
          <a:p>
            <a:pPr marL="0" indent="0">
              <a:lnSpc>
                <a:spcPct val="90000"/>
              </a:lnSpc>
              <a:buSzPct val="70000"/>
              <a:buNone/>
            </a:pPr>
            <a:r>
              <a:rPr lang="en-US" dirty="0" smtClean="0">
                <a:latin typeface="Tahoma" pitchFamily="34" charset="0"/>
              </a:rPr>
              <a:t>Internal Control Concepts</a:t>
            </a:r>
          </a:p>
          <a:p>
            <a:pPr>
              <a:lnSpc>
                <a:spcPct val="90000"/>
              </a:lnSpc>
              <a:buSzPct val="70000"/>
              <a:buFont typeface="Wingdings" pitchFamily="2" charset="2"/>
              <a:buChar char="§"/>
            </a:pPr>
            <a:r>
              <a:rPr lang="en-US" sz="2800" dirty="0" smtClean="0">
                <a:latin typeface="Tahoma" pitchFamily="34" charset="0"/>
              </a:rPr>
              <a:t>COSO created Internal Control framework of 5 interrelated components:</a:t>
            </a:r>
          </a:p>
          <a:p>
            <a:pPr lvl="1">
              <a:lnSpc>
                <a:spcPct val="90000"/>
              </a:lnSpc>
              <a:buSzPct val="70000"/>
              <a:buFont typeface="Wingdings" pitchFamily="2" charset="2"/>
              <a:buChar char="§"/>
            </a:pPr>
            <a:r>
              <a:rPr lang="en-US" sz="2400" b="1" dirty="0" smtClean="0">
                <a:latin typeface="Tahoma" pitchFamily="34" charset="0"/>
              </a:rPr>
              <a:t>Control Environment</a:t>
            </a:r>
          </a:p>
          <a:p>
            <a:pPr lvl="1">
              <a:lnSpc>
                <a:spcPct val="90000"/>
              </a:lnSpc>
              <a:buSzPct val="70000"/>
              <a:buFont typeface="Wingdings" pitchFamily="2" charset="2"/>
              <a:buChar char="§"/>
            </a:pPr>
            <a:r>
              <a:rPr lang="en-US" sz="2400" dirty="0" smtClean="0">
                <a:latin typeface="Tahoma" pitchFamily="34" charset="0"/>
              </a:rPr>
              <a:t>Risk</a:t>
            </a:r>
          </a:p>
          <a:p>
            <a:pPr lvl="1">
              <a:lnSpc>
                <a:spcPct val="90000"/>
              </a:lnSpc>
              <a:buSzPct val="70000"/>
              <a:buFont typeface="Wingdings" pitchFamily="2" charset="2"/>
              <a:buChar char="§"/>
            </a:pPr>
            <a:r>
              <a:rPr lang="en-US" sz="2400" b="1" dirty="0" smtClean="0">
                <a:effectLst>
                  <a:outerShdw blurRad="38100" dist="38100" dir="2700000" algn="tl">
                    <a:srgbClr val="000000">
                      <a:alpha val="43137"/>
                    </a:srgbClr>
                  </a:outerShdw>
                </a:effectLst>
                <a:latin typeface="Tahoma" pitchFamily="34" charset="0"/>
              </a:rPr>
              <a:t>Control Activities</a:t>
            </a:r>
          </a:p>
          <a:p>
            <a:pPr lvl="1">
              <a:lnSpc>
                <a:spcPct val="90000"/>
              </a:lnSpc>
              <a:buSzPct val="70000"/>
              <a:buFont typeface="Wingdings" pitchFamily="2" charset="2"/>
              <a:buChar char="§"/>
            </a:pPr>
            <a:r>
              <a:rPr lang="en-US" sz="2400" dirty="0" smtClean="0">
                <a:latin typeface="Tahoma" pitchFamily="34" charset="0"/>
              </a:rPr>
              <a:t>Information and Communication</a:t>
            </a:r>
          </a:p>
          <a:p>
            <a:pPr lvl="1">
              <a:lnSpc>
                <a:spcPct val="90000"/>
              </a:lnSpc>
              <a:buSzPct val="70000"/>
              <a:buFont typeface="Wingdings" pitchFamily="2" charset="2"/>
              <a:buChar char="§"/>
            </a:pPr>
            <a:r>
              <a:rPr lang="en-US" sz="2400" dirty="0" smtClean="0">
                <a:latin typeface="Tahoma" pitchFamily="34" charset="0"/>
              </a:rPr>
              <a:t>Monitoring</a:t>
            </a:r>
            <a:endParaRPr lang="en-US" sz="2400" dirty="0">
              <a:latin typeface="Tahoma" pitchFamily="34" charset="0"/>
            </a:endParaRPr>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18</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00400"/>
            <a:ext cx="2381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707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p:txBody>
          <a:bodyPr/>
          <a:lstStyle/>
          <a:p>
            <a:pPr marL="0" indent="0">
              <a:buNone/>
            </a:pPr>
            <a:r>
              <a:rPr lang="en-US" dirty="0" smtClean="0"/>
              <a:t>Control Environment </a:t>
            </a:r>
            <a:r>
              <a:rPr lang="en-US" sz="2000" dirty="0" smtClean="0"/>
              <a:t>–</a:t>
            </a:r>
          </a:p>
          <a:p>
            <a:pPr>
              <a:lnSpc>
                <a:spcPct val="90000"/>
              </a:lnSpc>
              <a:buSzPct val="70000"/>
            </a:pPr>
            <a:r>
              <a:rPr lang="en-US" sz="2800" dirty="0">
                <a:latin typeface="Tahoma" pitchFamily="34" charset="0"/>
              </a:rPr>
              <a:t>Organizations must set a positive “tone at the top</a:t>
            </a:r>
            <a:r>
              <a:rPr lang="en-US" sz="2800" dirty="0" smtClean="0">
                <a:latin typeface="Tahoma" pitchFamily="34" charset="0"/>
              </a:rPr>
              <a:t>”</a:t>
            </a:r>
            <a:endParaRPr lang="en-US" sz="2400" dirty="0">
              <a:latin typeface="Tahoma" pitchFamily="34" charset="0"/>
            </a:endParaRPr>
          </a:p>
          <a:p>
            <a:pPr lvl="1">
              <a:lnSpc>
                <a:spcPct val="90000"/>
              </a:lnSpc>
              <a:buSzPct val="70000"/>
              <a:buFont typeface="Wingdings" pitchFamily="2" charset="2"/>
              <a:buChar char="§"/>
            </a:pPr>
            <a:r>
              <a:rPr lang="en-US" sz="2400" dirty="0" smtClean="0">
                <a:latin typeface="Tahoma" pitchFamily="34" charset="0"/>
              </a:rPr>
              <a:t>Management </a:t>
            </a:r>
            <a:r>
              <a:rPr lang="en-US" sz="2400" dirty="0">
                <a:latin typeface="Tahoma" pitchFamily="34" charset="0"/>
              </a:rPr>
              <a:t>style and </a:t>
            </a:r>
            <a:endParaRPr lang="en-US" sz="2400" dirty="0" smtClean="0">
              <a:latin typeface="Tahoma" pitchFamily="34" charset="0"/>
            </a:endParaRPr>
          </a:p>
          <a:p>
            <a:pPr lvl="1">
              <a:lnSpc>
                <a:spcPct val="90000"/>
              </a:lnSpc>
              <a:buSzPct val="70000"/>
              <a:buFont typeface="Wingdings" pitchFamily="2" charset="2"/>
              <a:buChar char="§"/>
            </a:pPr>
            <a:r>
              <a:rPr lang="en-US" sz="2400" dirty="0" smtClean="0">
                <a:latin typeface="Tahoma" pitchFamily="34" charset="0"/>
              </a:rPr>
              <a:t>Expectations </a:t>
            </a:r>
            <a:r>
              <a:rPr lang="en-US" sz="2400" dirty="0">
                <a:latin typeface="Tahoma" pitchFamily="34" charset="0"/>
              </a:rPr>
              <a:t>of upper-level managers </a:t>
            </a:r>
          </a:p>
          <a:p>
            <a:r>
              <a:rPr lang="en-US" sz="2800" b="1" dirty="0" smtClean="0"/>
              <a:t>The </a:t>
            </a:r>
            <a:r>
              <a:rPr lang="en-US" sz="2800" b="1" dirty="0"/>
              <a:t>foundation for all other components of internal control, providing discipline and structure. </a:t>
            </a:r>
          </a:p>
        </p:txBody>
      </p:sp>
      <p:sp>
        <p:nvSpPr>
          <p:cNvPr id="4" name="Slide Number Placeholder 3"/>
          <p:cNvSpPr>
            <a:spLocks noGrp="1"/>
          </p:cNvSpPr>
          <p:nvPr>
            <p:ph type="sldNum" sz="quarter" idx="12"/>
          </p:nvPr>
        </p:nvSpPr>
        <p:spPr/>
        <p:txBody>
          <a:bodyPr/>
          <a:lstStyle/>
          <a:p>
            <a:fld id="{AEB8A13F-DA60-480A-B22B-C9CC37D33DAE}" type="slidenum">
              <a:rPr lang="en-US" smtClean="0"/>
              <a:pPr/>
              <a:t>19</a:t>
            </a:fld>
            <a:endParaRPr lang="en-US"/>
          </a:p>
        </p:txBody>
      </p:sp>
    </p:spTree>
    <p:extLst>
      <p:ext uri="{BB962C8B-B14F-4D97-AF65-F5344CB8AC3E}">
        <p14:creationId xmlns:p14="http://schemas.microsoft.com/office/powerpoint/2010/main" val="253276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lIns="92075" tIns="46038" rIns="92075" bIns="46038" anchor="ctr"/>
          <a:lstStyle/>
          <a:p>
            <a:r>
              <a:rPr lang="en-US" dirty="0" smtClean="0"/>
              <a:t>Class Structure</a:t>
            </a:r>
            <a:endParaRPr lang="en-US" dirty="0"/>
          </a:p>
        </p:txBody>
      </p:sp>
      <p:sp>
        <p:nvSpPr>
          <p:cNvPr id="5123" name="Rectangle 3"/>
          <p:cNvSpPr>
            <a:spLocks noGrp="1" noChangeArrowheads="1"/>
          </p:cNvSpPr>
          <p:nvPr>
            <p:ph type="body" idx="1"/>
          </p:nvPr>
        </p:nvSpPr>
        <p:spPr>
          <a:xfrm>
            <a:off x="1066800" y="2017713"/>
            <a:ext cx="7888288" cy="4114800"/>
          </a:xfrm>
          <a:noFill/>
          <a:ln/>
        </p:spPr>
        <p:txBody>
          <a:bodyPr lIns="182562" tIns="46038" rIns="182562" bIns="46038"/>
          <a:lstStyle/>
          <a:p>
            <a:pPr marL="0" indent="0">
              <a:buNone/>
            </a:pPr>
            <a:r>
              <a:rPr lang="en-US" dirty="0" smtClean="0"/>
              <a:t>Class consists of:</a:t>
            </a:r>
          </a:p>
          <a:p>
            <a:r>
              <a:rPr lang="en-US" dirty="0" smtClean="0"/>
              <a:t>Pre-Test</a:t>
            </a:r>
          </a:p>
          <a:p>
            <a:r>
              <a:rPr lang="en-US" dirty="0" smtClean="0"/>
              <a:t>Presentation</a:t>
            </a:r>
          </a:p>
          <a:p>
            <a:r>
              <a:rPr lang="en-US" dirty="0"/>
              <a:t>P</a:t>
            </a:r>
            <a:r>
              <a:rPr lang="en-US" dirty="0" smtClean="0"/>
              <a:t>ost-Test</a:t>
            </a:r>
          </a:p>
          <a:p>
            <a:endParaRPr lang="en-US" dirty="0" smtClean="0"/>
          </a:p>
          <a:p>
            <a:pPr>
              <a:buFont typeface="Wingdings" pitchFamily="2" charset="2"/>
              <a:buChar char="Ø"/>
            </a:pPr>
            <a:r>
              <a:rPr lang="en-US" sz="1400" dirty="0" smtClean="0"/>
              <a:t>Studies have shown that simply listening and watching a seminar will result in anywhere from 70%-90% information loss within 30 days!</a:t>
            </a:r>
          </a:p>
          <a:p>
            <a:pPr>
              <a:buFont typeface="Wingdings" pitchFamily="2" charset="2"/>
              <a:buChar char="Ø"/>
            </a:pPr>
            <a:r>
              <a:rPr lang="en-US" sz="1400" dirty="0" smtClean="0"/>
              <a:t>Test results are used as part of class performance evaluation for presenter</a:t>
            </a:r>
            <a:endParaRPr lang="en-US" sz="1400" dirty="0"/>
          </a:p>
        </p:txBody>
      </p:sp>
      <p:sp>
        <p:nvSpPr>
          <p:cNvPr id="3" name="Slide Number Placeholder 2"/>
          <p:cNvSpPr>
            <a:spLocks noGrp="1"/>
          </p:cNvSpPr>
          <p:nvPr>
            <p:ph type="sldNum" sz="quarter" idx="12"/>
          </p:nvPr>
        </p:nvSpPr>
        <p:spPr/>
        <p:txBody>
          <a:bodyPr/>
          <a:lstStyle/>
          <a:p>
            <a:fld id="{AEB8A13F-DA60-480A-B22B-C9CC37D33DAE}" type="slidenum">
              <a:rPr lang="en-US" smtClean="0"/>
              <a:pPr/>
              <a:t>2</a:t>
            </a:fld>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p:txBody>
          <a:bodyPr/>
          <a:lstStyle/>
          <a:p>
            <a:r>
              <a:rPr lang="en-US" dirty="0"/>
              <a:t>In order to identify and establish effective controls, management must </a:t>
            </a:r>
            <a:r>
              <a:rPr lang="en-US" b="1" dirty="0">
                <a:effectLst>
                  <a:outerShdw blurRad="38100" dist="38100" dir="2700000" algn="tl">
                    <a:srgbClr val="000000">
                      <a:alpha val="43137"/>
                    </a:srgbClr>
                  </a:outerShdw>
                </a:effectLst>
              </a:rPr>
              <a:t>continually</a:t>
            </a:r>
            <a:r>
              <a:rPr lang="en-US" dirty="0"/>
              <a:t> assess the risk, monitor control implementation, and modify controls as needed. </a:t>
            </a:r>
            <a:endParaRPr lang="en-US" dirty="0" smtClean="0"/>
          </a:p>
          <a:p>
            <a:endParaRPr lang="en-US" dirty="0"/>
          </a:p>
          <a:p>
            <a:r>
              <a:rPr lang="en-US" dirty="0" smtClean="0"/>
              <a:t>Internal Controls is a process – a means to an end; not an end itself.</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20</a:t>
            </a:fld>
            <a:endParaRPr lang="en-US"/>
          </a:p>
        </p:txBody>
      </p:sp>
    </p:spTree>
    <p:extLst>
      <p:ext uri="{BB962C8B-B14F-4D97-AF65-F5344CB8AC3E}">
        <p14:creationId xmlns:p14="http://schemas.microsoft.com/office/powerpoint/2010/main" val="1140898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What Happens When the “Tone at the Top” fails?</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21</a:t>
            </a:fld>
            <a:endParaRPr lang="en-US"/>
          </a:p>
        </p:txBody>
      </p:sp>
    </p:spTree>
    <p:extLst>
      <p:ext uri="{BB962C8B-B14F-4D97-AF65-F5344CB8AC3E}">
        <p14:creationId xmlns:p14="http://schemas.microsoft.com/office/powerpoint/2010/main" val="2800733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a:xfrm>
            <a:off x="1143000" y="1981200"/>
            <a:ext cx="7772400" cy="4114800"/>
          </a:xfrm>
        </p:spPr>
        <p:txBody>
          <a:bodyPr/>
          <a:lstStyle/>
          <a:p>
            <a:pPr algn="just">
              <a:lnSpc>
                <a:spcPct val="80000"/>
              </a:lnSpc>
              <a:buNone/>
              <a:defRPr/>
            </a:pPr>
            <a:endParaRPr lang="en-US" sz="2800" dirty="0" smtClean="0"/>
          </a:p>
          <a:p>
            <a:pPr algn="just">
              <a:lnSpc>
                <a:spcPct val="80000"/>
              </a:lnSpc>
              <a:buNone/>
              <a:defRPr/>
            </a:pPr>
            <a:endParaRPr lang="en-US" sz="2800" dirty="0"/>
          </a:p>
          <a:p>
            <a:pPr algn="just">
              <a:lnSpc>
                <a:spcPct val="80000"/>
              </a:lnSpc>
              <a:buNone/>
              <a:defRPr/>
            </a:pPr>
            <a:endParaRPr lang="en-US" sz="2800" dirty="0"/>
          </a:p>
          <a:p>
            <a:pPr algn="just">
              <a:lnSpc>
                <a:spcPct val="80000"/>
              </a:lnSpc>
              <a:buNone/>
              <a:defRPr/>
            </a:pPr>
            <a:r>
              <a:rPr lang="en-US" dirty="0"/>
              <a:t>Financial Fraud</a:t>
            </a:r>
          </a:p>
          <a:p>
            <a:pPr>
              <a:lnSpc>
                <a:spcPct val="80000"/>
              </a:lnSpc>
              <a:defRPr/>
            </a:pPr>
            <a:r>
              <a:rPr lang="en-US" sz="2800" dirty="0">
                <a:effectLst>
                  <a:outerShdw blurRad="38100" dist="38100" dir="2700000" algn="tl">
                    <a:srgbClr val="000000">
                      <a:alpha val="43137"/>
                    </a:srgbClr>
                  </a:outerShdw>
                </a:effectLst>
              </a:rPr>
              <a:t>Enron</a:t>
            </a:r>
            <a:r>
              <a:rPr lang="en-US" sz="2800" dirty="0"/>
              <a:t> - overstated revenues and hid debt on their financial </a:t>
            </a:r>
            <a:r>
              <a:rPr lang="en-US" sz="2800" dirty="0" smtClean="0"/>
              <a:t>statements</a:t>
            </a:r>
          </a:p>
          <a:p>
            <a:pPr lvl="1">
              <a:lnSpc>
                <a:spcPct val="80000"/>
              </a:lnSpc>
              <a:defRPr/>
            </a:pPr>
            <a:r>
              <a:rPr lang="en-US" sz="2400" dirty="0" smtClean="0"/>
              <a:t>Arthur Anderson LLP</a:t>
            </a:r>
          </a:p>
          <a:p>
            <a:pPr>
              <a:lnSpc>
                <a:spcPct val="80000"/>
              </a:lnSpc>
              <a:defRPr/>
            </a:pPr>
            <a:r>
              <a:rPr lang="en-US" sz="2800" dirty="0" smtClean="0">
                <a:effectLst>
                  <a:outerShdw blurRad="38100" dist="38100" dir="2700000" algn="tl">
                    <a:srgbClr val="000000">
                      <a:alpha val="43137"/>
                    </a:srgbClr>
                  </a:outerShdw>
                </a:effectLst>
              </a:rPr>
              <a:t>WorldCom </a:t>
            </a:r>
            <a:r>
              <a:rPr lang="en-US" sz="2800" dirty="0"/>
              <a:t>- overstated revenues on their financial statements </a:t>
            </a:r>
          </a:p>
          <a:p>
            <a:pPr lvl="1">
              <a:lnSpc>
                <a:spcPct val="80000"/>
              </a:lnSpc>
              <a:defRPr/>
            </a:pPr>
            <a:r>
              <a:rPr lang="en-US" sz="2400" dirty="0" smtClean="0"/>
              <a:t>Sarbanes-Oxley Act</a:t>
            </a:r>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960" y="1981200"/>
            <a:ext cx="1628775" cy="1710586"/>
          </a:xfrm>
          <a:prstGeom prst="rect">
            <a:avLst/>
          </a:prstGeom>
        </p:spPr>
      </p:pic>
      <p:sp>
        <p:nvSpPr>
          <p:cNvPr id="5" name="Slide Number Placeholder 4"/>
          <p:cNvSpPr>
            <a:spLocks noGrp="1"/>
          </p:cNvSpPr>
          <p:nvPr>
            <p:ph type="sldNum" sz="quarter" idx="12"/>
          </p:nvPr>
        </p:nvSpPr>
        <p:spPr/>
        <p:txBody>
          <a:bodyPr/>
          <a:lstStyle/>
          <a:p>
            <a:fld id="{AEB8A13F-DA60-480A-B22B-C9CC37D33DAE}" type="slidenum">
              <a:rPr lang="en-US" smtClean="0"/>
              <a:pPr/>
              <a:t>22</a:t>
            </a:fld>
            <a:endParaRPr lang="en-US"/>
          </a:p>
        </p:txBody>
      </p:sp>
    </p:spTree>
    <p:extLst>
      <p:ext uri="{BB962C8B-B14F-4D97-AF65-F5344CB8AC3E}">
        <p14:creationId xmlns:p14="http://schemas.microsoft.com/office/powerpoint/2010/main" val="495221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p:txBody>
          <a:bodyPr/>
          <a:lstStyle/>
          <a:p>
            <a:pPr marL="0" indent="0">
              <a:lnSpc>
                <a:spcPct val="90000"/>
              </a:lnSpc>
              <a:buSzPct val="70000"/>
              <a:buNone/>
            </a:pPr>
            <a:r>
              <a:rPr lang="en-US" dirty="0" smtClean="0">
                <a:latin typeface="Tahoma" pitchFamily="34" charset="0"/>
              </a:rPr>
              <a:t>Internal Control Concepts</a:t>
            </a:r>
          </a:p>
          <a:p>
            <a:pPr>
              <a:lnSpc>
                <a:spcPct val="90000"/>
              </a:lnSpc>
              <a:buSzPct val="70000"/>
              <a:buFont typeface="Wingdings" pitchFamily="2" charset="2"/>
              <a:buChar char="§"/>
            </a:pPr>
            <a:r>
              <a:rPr lang="en-US" sz="2800" dirty="0" smtClean="0">
                <a:latin typeface="Tahoma" pitchFamily="34" charset="0"/>
              </a:rPr>
              <a:t>COSO created Internal Control framework of 5 interrelated components:</a:t>
            </a:r>
          </a:p>
          <a:p>
            <a:pPr lvl="1">
              <a:lnSpc>
                <a:spcPct val="90000"/>
              </a:lnSpc>
              <a:buSzPct val="70000"/>
              <a:buFont typeface="Wingdings" pitchFamily="2" charset="2"/>
              <a:buChar char="§"/>
            </a:pPr>
            <a:r>
              <a:rPr lang="en-US" sz="2400" b="1" dirty="0" smtClean="0">
                <a:latin typeface="Tahoma" pitchFamily="34" charset="0"/>
              </a:rPr>
              <a:t>Control Environment</a:t>
            </a:r>
          </a:p>
          <a:p>
            <a:pPr lvl="1">
              <a:lnSpc>
                <a:spcPct val="90000"/>
              </a:lnSpc>
              <a:buSzPct val="70000"/>
              <a:buFont typeface="Wingdings" pitchFamily="2" charset="2"/>
              <a:buChar char="§"/>
            </a:pPr>
            <a:r>
              <a:rPr lang="en-US" sz="2400" dirty="0" smtClean="0">
                <a:latin typeface="Tahoma" pitchFamily="34" charset="0"/>
              </a:rPr>
              <a:t>Risk</a:t>
            </a:r>
          </a:p>
          <a:p>
            <a:pPr lvl="1">
              <a:lnSpc>
                <a:spcPct val="90000"/>
              </a:lnSpc>
              <a:buSzPct val="70000"/>
              <a:buFont typeface="Wingdings" pitchFamily="2" charset="2"/>
              <a:buChar char="§"/>
            </a:pPr>
            <a:r>
              <a:rPr lang="en-US" sz="2400" b="1" dirty="0" smtClean="0">
                <a:effectLst>
                  <a:outerShdw blurRad="38100" dist="38100" dir="2700000" algn="tl">
                    <a:srgbClr val="000000">
                      <a:alpha val="43137"/>
                    </a:srgbClr>
                  </a:outerShdw>
                </a:effectLst>
                <a:latin typeface="Tahoma" pitchFamily="34" charset="0"/>
              </a:rPr>
              <a:t>Control Activities</a:t>
            </a:r>
          </a:p>
          <a:p>
            <a:pPr lvl="1">
              <a:lnSpc>
                <a:spcPct val="90000"/>
              </a:lnSpc>
              <a:buSzPct val="70000"/>
              <a:buFont typeface="Wingdings" pitchFamily="2" charset="2"/>
              <a:buChar char="§"/>
            </a:pPr>
            <a:r>
              <a:rPr lang="en-US" sz="2400" dirty="0" smtClean="0">
                <a:latin typeface="Tahoma" pitchFamily="34" charset="0"/>
              </a:rPr>
              <a:t>Information and Communication</a:t>
            </a:r>
          </a:p>
          <a:p>
            <a:pPr lvl="1">
              <a:lnSpc>
                <a:spcPct val="90000"/>
              </a:lnSpc>
              <a:buSzPct val="70000"/>
              <a:buFont typeface="Wingdings" pitchFamily="2" charset="2"/>
              <a:buChar char="§"/>
            </a:pPr>
            <a:r>
              <a:rPr lang="en-US" sz="2400" dirty="0" smtClean="0">
                <a:latin typeface="Tahoma" pitchFamily="34" charset="0"/>
              </a:rPr>
              <a:t>Monitoring</a:t>
            </a:r>
            <a:endParaRPr lang="en-US" sz="2400" dirty="0">
              <a:latin typeface="Tahoma" pitchFamily="34" charset="0"/>
            </a:endParaRPr>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23</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00400"/>
            <a:ext cx="2381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841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p:txBody>
          <a:bodyPr/>
          <a:lstStyle/>
          <a:p>
            <a:r>
              <a:rPr lang="en-US" dirty="0" smtClean="0"/>
              <a:t>Control Activities – specific policies and procedures management uses to achieve objectives</a:t>
            </a:r>
          </a:p>
          <a:p>
            <a:pPr lvl="1"/>
            <a:r>
              <a:rPr lang="en-US" dirty="0" smtClean="0">
                <a:solidFill>
                  <a:schemeClr val="tx2">
                    <a:lumMod val="60000"/>
                    <a:lumOff val="40000"/>
                  </a:schemeClr>
                </a:solidFill>
                <a:effectLst>
                  <a:outerShdw blurRad="38100" dist="38100" dir="2700000" algn="tl">
                    <a:srgbClr val="000000">
                      <a:alpha val="43137"/>
                    </a:srgbClr>
                  </a:outerShdw>
                </a:effectLst>
              </a:rPr>
              <a:t>Segregation of Duties</a:t>
            </a:r>
          </a:p>
          <a:p>
            <a:pPr lvl="1"/>
            <a:r>
              <a:rPr lang="en-US" dirty="0" smtClean="0"/>
              <a:t>Proper Authorization</a:t>
            </a:r>
          </a:p>
          <a:p>
            <a:pPr lvl="1"/>
            <a:r>
              <a:rPr lang="en-US" dirty="0" smtClean="0"/>
              <a:t>Adequate Documents and Records</a:t>
            </a:r>
          </a:p>
          <a:p>
            <a:pPr lvl="1"/>
            <a:r>
              <a:rPr lang="en-US" dirty="0" smtClean="0"/>
              <a:t>Physical Controls</a:t>
            </a:r>
          </a:p>
          <a:p>
            <a:pPr lvl="1"/>
            <a:r>
              <a:rPr lang="en-US" dirty="0" smtClean="0"/>
              <a:t>Independent Checks</a:t>
            </a:r>
          </a:p>
        </p:txBody>
      </p:sp>
      <p:sp>
        <p:nvSpPr>
          <p:cNvPr id="4" name="Slide Number Placeholder 3"/>
          <p:cNvSpPr>
            <a:spLocks noGrp="1"/>
          </p:cNvSpPr>
          <p:nvPr>
            <p:ph type="sldNum" sz="quarter" idx="12"/>
          </p:nvPr>
        </p:nvSpPr>
        <p:spPr/>
        <p:txBody>
          <a:bodyPr/>
          <a:lstStyle/>
          <a:p>
            <a:fld id="{AEB8A13F-DA60-480A-B22B-C9CC37D33DAE}" type="slidenum">
              <a:rPr lang="en-US" smtClean="0"/>
              <a:pPr/>
              <a:t>24</a:t>
            </a:fld>
            <a:endParaRPr lang="en-US"/>
          </a:p>
        </p:txBody>
      </p:sp>
    </p:spTree>
    <p:extLst>
      <p:ext uri="{BB962C8B-B14F-4D97-AF65-F5344CB8AC3E}">
        <p14:creationId xmlns:p14="http://schemas.microsoft.com/office/powerpoint/2010/main" val="1887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idx="1"/>
          </p:nvPr>
        </p:nvSpPr>
        <p:spPr>
          <a:xfrm>
            <a:off x="1158876" y="2073442"/>
            <a:ext cx="7696200" cy="1828800"/>
          </a:xfrm>
        </p:spPr>
        <p:txBody>
          <a:bodyPr/>
          <a:lstStyle/>
          <a:p>
            <a:pPr marL="0" indent="0">
              <a:buNone/>
            </a:pPr>
            <a:r>
              <a:rPr lang="en-US" dirty="0" smtClean="0"/>
              <a:t>Internal Monitoring Requirements </a:t>
            </a:r>
          </a:p>
          <a:p>
            <a:endParaRPr lang="en-US" sz="2800" dirty="0" smtClean="0"/>
          </a:p>
          <a:p>
            <a:r>
              <a:rPr lang="en-US" sz="2800" dirty="0" smtClean="0"/>
              <a:t>State of Nevada adopted a statute with similar requirements to the COSO Control Activities</a:t>
            </a:r>
            <a:endParaRPr lang="en-US" sz="2800"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25</a:t>
            </a:fld>
            <a:endParaRPr lang="en-US"/>
          </a:p>
        </p:txBody>
      </p:sp>
      <p:sp>
        <p:nvSpPr>
          <p:cNvPr id="5" name="AutoShape 2" descr="Image result for image of stat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image of statu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image of statu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648200"/>
            <a:ext cx="2937878" cy="191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142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Controls - Nevada</a:t>
            </a:r>
            <a:endParaRPr lang="en-US" dirty="0"/>
          </a:p>
        </p:txBody>
      </p:sp>
      <p:sp>
        <p:nvSpPr>
          <p:cNvPr id="3" name="Content Placeholder 2"/>
          <p:cNvSpPr>
            <a:spLocks noGrp="1"/>
          </p:cNvSpPr>
          <p:nvPr>
            <p:ph idx="1"/>
          </p:nvPr>
        </p:nvSpPr>
        <p:spPr/>
        <p:txBody>
          <a:bodyPr/>
          <a:lstStyle/>
          <a:p>
            <a:pPr marL="0" indent="0">
              <a:buNone/>
            </a:pPr>
            <a:r>
              <a:rPr lang="en-US" dirty="0" smtClean="0"/>
              <a:t>Statutory Requirement - </a:t>
            </a:r>
            <a:r>
              <a:rPr lang="en-US" dirty="0" smtClean="0">
                <a:solidFill>
                  <a:schemeClr val="tx2">
                    <a:lumMod val="60000"/>
                    <a:lumOff val="40000"/>
                  </a:schemeClr>
                </a:solidFill>
                <a:effectLst>
                  <a:outerShdw blurRad="38100" dist="38100" dir="2700000" algn="tl">
                    <a:srgbClr val="000000">
                      <a:alpha val="43137"/>
                    </a:srgbClr>
                  </a:outerShdw>
                </a:effectLst>
              </a:rPr>
              <a:t>NRS </a:t>
            </a:r>
            <a:r>
              <a:rPr lang="en-US" dirty="0">
                <a:solidFill>
                  <a:schemeClr val="tx2">
                    <a:lumMod val="60000"/>
                    <a:lumOff val="40000"/>
                  </a:schemeClr>
                </a:solidFill>
                <a:effectLst>
                  <a:outerShdw blurRad="38100" dist="38100" dir="2700000" algn="tl">
                    <a:srgbClr val="000000">
                      <a:alpha val="43137"/>
                    </a:srgbClr>
                  </a:outerShdw>
                </a:effectLst>
              </a:rPr>
              <a:t>353A.020 </a:t>
            </a:r>
            <a:endParaRPr lang="en-US" dirty="0" smtClean="0">
              <a:solidFill>
                <a:schemeClr val="tx2">
                  <a:lumMod val="60000"/>
                  <a:lumOff val="40000"/>
                </a:schemeClr>
              </a:solidFill>
              <a:effectLst>
                <a:outerShdw blurRad="38100" dist="38100" dir="2700000" algn="tl">
                  <a:srgbClr val="000000">
                    <a:alpha val="43137"/>
                  </a:srgbClr>
                </a:outerShdw>
              </a:effectLst>
            </a:endParaRPr>
          </a:p>
          <a:p>
            <a:pPr marL="0" indent="0">
              <a:buNone/>
            </a:pPr>
            <a:endParaRPr lang="en-US" sz="1800" dirty="0" smtClean="0">
              <a:solidFill>
                <a:schemeClr val="tx2">
                  <a:lumMod val="60000"/>
                  <a:lumOff val="40000"/>
                </a:schemeClr>
              </a:solidFill>
              <a:effectLst>
                <a:outerShdw blurRad="38100" dist="38100" dir="2700000" algn="tl">
                  <a:srgbClr val="000000">
                    <a:alpha val="43137"/>
                  </a:srgbClr>
                </a:outerShdw>
              </a:effectLst>
            </a:endParaRPr>
          </a:p>
          <a:p>
            <a:pPr>
              <a:defRPr/>
            </a:pPr>
            <a:r>
              <a:rPr lang="en-US" sz="2400" dirty="0"/>
              <a:t>Mandates a Uniform System of Internal Controls</a:t>
            </a:r>
          </a:p>
          <a:p>
            <a:pPr lvl="1">
              <a:defRPr/>
            </a:pPr>
            <a:r>
              <a:rPr lang="en-US" sz="2000" dirty="0">
                <a:effectLst>
                  <a:outerShdw blurRad="38100" dist="38100" dir="2700000" algn="tl">
                    <a:srgbClr val="000000">
                      <a:alpha val="43137"/>
                    </a:srgbClr>
                  </a:outerShdw>
                </a:effectLst>
              </a:rPr>
              <a:t>Segregation of duties</a:t>
            </a:r>
          </a:p>
          <a:p>
            <a:pPr lvl="1">
              <a:defRPr/>
            </a:pPr>
            <a:r>
              <a:rPr lang="en-US" sz="2000" dirty="0"/>
              <a:t>Limit access to assets</a:t>
            </a:r>
          </a:p>
          <a:p>
            <a:pPr lvl="1">
              <a:defRPr/>
            </a:pPr>
            <a:r>
              <a:rPr lang="en-US" sz="2000" dirty="0"/>
              <a:t>Authorizations and Record Keeping</a:t>
            </a:r>
          </a:p>
          <a:p>
            <a:pPr lvl="1">
              <a:defRPr/>
            </a:pPr>
            <a:r>
              <a:rPr lang="en-US" sz="2000" dirty="0"/>
              <a:t>Practices followed in performance of duties</a:t>
            </a:r>
          </a:p>
          <a:p>
            <a:pPr lvl="1">
              <a:defRPr/>
            </a:pPr>
            <a:r>
              <a:rPr lang="en-US" sz="2000" dirty="0"/>
              <a:t>Effective system of internal review</a:t>
            </a:r>
          </a:p>
          <a:p>
            <a:pPr marL="0" indent="0">
              <a:buNone/>
            </a:pP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AEB8A13F-DA60-480A-B22B-C9CC37D33DAE}" type="slidenum">
              <a:rPr lang="en-US" smtClean="0"/>
              <a:pPr/>
              <a:t>26</a:t>
            </a:fld>
            <a:endParaRPr lang="en-US"/>
          </a:p>
        </p:txBody>
      </p:sp>
    </p:spTree>
    <p:extLst>
      <p:ext uri="{BB962C8B-B14F-4D97-AF65-F5344CB8AC3E}">
        <p14:creationId xmlns:p14="http://schemas.microsoft.com/office/powerpoint/2010/main" val="4051704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idx="1"/>
          </p:nvPr>
        </p:nvSpPr>
        <p:spPr>
          <a:xfrm>
            <a:off x="1676400" y="1965157"/>
            <a:ext cx="5105400" cy="1752600"/>
          </a:xfrm>
        </p:spPr>
        <p:txBody>
          <a:bodyPr/>
          <a:lstStyle/>
          <a:p>
            <a:pPr marL="0" indent="0" algn="ctr">
              <a:buNone/>
            </a:pPr>
            <a:r>
              <a:rPr lang="en-US" dirty="0"/>
              <a:t>What is a Uniform System of Internal Controls?</a:t>
            </a:r>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27</a:t>
            </a:fld>
            <a:endParaRPr lang="en-US"/>
          </a:p>
        </p:txBody>
      </p:sp>
      <p:pic>
        <p:nvPicPr>
          <p:cNvPr id="2050" name="Picture 2" descr="Image result for image of system of internal contr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062663"/>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idx="1"/>
          </p:nvPr>
        </p:nvSpPr>
        <p:spPr/>
        <p:txBody>
          <a:bodyPr/>
          <a:lstStyle/>
          <a:p>
            <a:pPr>
              <a:defRPr/>
            </a:pPr>
            <a:r>
              <a:rPr lang="en-US" sz="2800" dirty="0" smtClean="0"/>
              <a:t>Self Assessment Questionnaire (SAQ)</a:t>
            </a:r>
          </a:p>
          <a:p>
            <a:pPr lvl="1">
              <a:defRPr/>
            </a:pPr>
            <a:r>
              <a:rPr lang="en-US" sz="2600" dirty="0" smtClean="0"/>
              <a:t>Control Activities </a:t>
            </a:r>
          </a:p>
          <a:p>
            <a:pPr lvl="1">
              <a:defRPr/>
            </a:pPr>
            <a:r>
              <a:rPr lang="en-US" sz="2600" dirty="0" smtClean="0"/>
              <a:t>___________ Procedures</a:t>
            </a:r>
          </a:p>
          <a:p>
            <a:pPr>
              <a:defRPr/>
            </a:pPr>
            <a:r>
              <a:rPr lang="en-US" sz="3000" dirty="0" smtClean="0"/>
              <a:t>SAQ’s available at </a:t>
            </a:r>
          </a:p>
          <a:p>
            <a:pPr lvl="2">
              <a:defRPr/>
            </a:pPr>
            <a:r>
              <a:rPr lang="en-US" sz="3200" dirty="0" smtClean="0">
                <a:latin typeface="Algerian" pitchFamily="82" charset="0"/>
              </a:rPr>
              <a:t>Iaudits.nv.gov</a:t>
            </a:r>
            <a:endParaRPr lang="en-US" sz="3200" dirty="0">
              <a:latin typeface="Algerian" pitchFamily="82" charset="0"/>
            </a:endParaRPr>
          </a:p>
        </p:txBody>
      </p:sp>
      <p:sp>
        <p:nvSpPr>
          <p:cNvPr id="4" name="Slide Number Placeholder 3"/>
          <p:cNvSpPr>
            <a:spLocks noGrp="1"/>
          </p:cNvSpPr>
          <p:nvPr>
            <p:ph type="sldNum" sz="quarter" idx="12"/>
          </p:nvPr>
        </p:nvSpPr>
        <p:spPr/>
        <p:txBody>
          <a:bodyPr/>
          <a:lstStyle/>
          <a:p>
            <a:fld id="{AEB8A13F-DA60-480A-B22B-C9CC37D33DAE}" type="slidenum">
              <a:rPr lang="en-US" smtClean="0"/>
              <a:pPr/>
              <a:t>28</a:t>
            </a:fld>
            <a:endParaRPr lang="en-US"/>
          </a:p>
        </p:txBody>
      </p:sp>
    </p:spTree>
    <p:extLst>
      <p:ext uri="{BB962C8B-B14F-4D97-AF65-F5344CB8AC3E}">
        <p14:creationId xmlns:p14="http://schemas.microsoft.com/office/powerpoint/2010/main" val="1324775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idx="1"/>
          </p:nvPr>
        </p:nvSpPr>
        <p:spPr>
          <a:xfrm>
            <a:off x="1150938" y="2017713"/>
            <a:ext cx="7804150" cy="4413394"/>
          </a:xfrm>
        </p:spPr>
        <p:txBody>
          <a:bodyPr/>
          <a:lstStyle/>
          <a:p>
            <a:pPr algn="ctr">
              <a:buNone/>
              <a:defRPr/>
            </a:pPr>
            <a:r>
              <a:rPr lang="en-US" dirty="0">
                <a:effectLst>
                  <a:outerShdw blurRad="38100" dist="38100" dir="2700000" algn="tl">
                    <a:srgbClr val="000000">
                      <a:alpha val="43137"/>
                    </a:srgbClr>
                  </a:outerShdw>
                </a:effectLst>
              </a:rPr>
              <a:t>Self-Assessment </a:t>
            </a:r>
            <a:r>
              <a:rPr lang="en-US" dirty="0" smtClean="0">
                <a:effectLst>
                  <a:outerShdw blurRad="38100" dist="38100" dir="2700000" algn="tl">
                    <a:srgbClr val="000000">
                      <a:alpha val="43137"/>
                    </a:srgbClr>
                  </a:outerShdw>
                </a:effectLst>
              </a:rPr>
              <a:t>Questionnaire</a:t>
            </a:r>
          </a:p>
          <a:p>
            <a:pPr algn="ctr">
              <a:buNone/>
              <a:defRPr/>
            </a:pPr>
            <a:r>
              <a:rPr lang="en-US" sz="2800" dirty="0" smtClean="0">
                <a:effectLst>
                  <a:outerShdw blurRad="38100" dist="38100" dir="2700000" algn="tl">
                    <a:srgbClr val="000000">
                      <a:alpha val="43137"/>
                    </a:srgbClr>
                  </a:outerShdw>
                </a:effectLst>
              </a:rPr>
              <a:t>Example</a:t>
            </a:r>
          </a:p>
          <a:p>
            <a:pPr algn="ctr">
              <a:buNone/>
              <a:defRPr/>
            </a:pPr>
            <a:endParaRPr lang="en-US" sz="2800" dirty="0"/>
          </a:p>
          <a:p>
            <a:pPr algn="ctr">
              <a:buNone/>
              <a:defRPr/>
            </a:pPr>
            <a:r>
              <a:rPr lang="en-US" dirty="0" smtClean="0">
                <a:hlinkClick r:id="rId3" action="ppaction://hlinkfile"/>
              </a:rPr>
              <a:t>Purchasing</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657600"/>
            <a:ext cx="2095500" cy="2095500"/>
          </a:xfrm>
          <a:prstGeom prst="rect">
            <a:avLst/>
          </a:prstGeom>
        </p:spPr>
      </p:pic>
      <p:sp>
        <p:nvSpPr>
          <p:cNvPr id="5" name="Slide Number Placeholder 4"/>
          <p:cNvSpPr>
            <a:spLocks noGrp="1"/>
          </p:cNvSpPr>
          <p:nvPr>
            <p:ph type="sldNum" sz="quarter" idx="12"/>
          </p:nvPr>
        </p:nvSpPr>
        <p:spPr/>
        <p:txBody>
          <a:bodyPr/>
          <a:lstStyle/>
          <a:p>
            <a:fld id="{AEB8A13F-DA60-480A-B22B-C9CC37D33DAE}" type="slidenum">
              <a:rPr lang="en-US" smtClean="0"/>
              <a:pPr/>
              <a:t>29</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68803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004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2075" tIns="46038" rIns="92075" bIns="46038" anchor="ctr"/>
          <a:lstStyle/>
          <a:p>
            <a:r>
              <a:rPr lang="en-US" dirty="0" smtClean="0"/>
              <a:t>Presentation Overview</a:t>
            </a:r>
            <a:endParaRPr lang="en-US" dirty="0"/>
          </a:p>
        </p:txBody>
      </p:sp>
      <p:sp>
        <p:nvSpPr>
          <p:cNvPr id="7171" name="Rectangle 3"/>
          <p:cNvSpPr>
            <a:spLocks noGrp="1" noChangeArrowheads="1"/>
          </p:cNvSpPr>
          <p:nvPr>
            <p:ph type="body" idx="1"/>
          </p:nvPr>
        </p:nvSpPr>
        <p:spPr>
          <a:noFill/>
          <a:ln/>
        </p:spPr>
        <p:txBody>
          <a:bodyPr lIns="182562" tIns="46038" rIns="182562" bIns="46038"/>
          <a:lstStyle/>
          <a:p>
            <a:r>
              <a:rPr lang="en-US" sz="2800" dirty="0" smtClean="0"/>
              <a:t>Internal Controls - Overview</a:t>
            </a:r>
          </a:p>
          <a:p>
            <a:r>
              <a:rPr lang="en-US" sz="2800" dirty="0" smtClean="0"/>
              <a:t>Internal Controls Statutory Requirements - State of Nevada</a:t>
            </a:r>
          </a:p>
          <a:p>
            <a:r>
              <a:rPr lang="en-US" sz="2800" dirty="0" smtClean="0"/>
              <a:t>Controls for Major Fiscal Areas</a:t>
            </a:r>
          </a:p>
          <a:p>
            <a:r>
              <a:rPr lang="en-US" sz="2800" dirty="0" smtClean="0"/>
              <a:t>Contracts</a:t>
            </a:r>
          </a:p>
          <a:p>
            <a:r>
              <a:rPr lang="en-US" sz="2800" dirty="0" smtClean="0"/>
              <a:t>Other Fiscal Issues for the State</a:t>
            </a:r>
            <a:endParaRPr lang="en-US" sz="2800" dirty="0"/>
          </a:p>
        </p:txBody>
      </p:sp>
      <p:sp>
        <p:nvSpPr>
          <p:cNvPr id="2" name="Slide Number Placeholder 1"/>
          <p:cNvSpPr>
            <a:spLocks noGrp="1"/>
          </p:cNvSpPr>
          <p:nvPr>
            <p:ph type="sldNum" sz="quarter" idx="12"/>
          </p:nvPr>
        </p:nvSpPr>
        <p:spPr/>
        <p:txBody>
          <a:bodyPr/>
          <a:lstStyle/>
          <a:p>
            <a:fld id="{AEB8A13F-DA60-480A-B22B-C9CC37D33DAE}" type="slidenum">
              <a:rPr lang="en-US" smtClean="0"/>
              <a:pPr/>
              <a:t>3</a:t>
            </a:fld>
            <a:endParaRPr 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sz="half" idx="1"/>
          </p:nvPr>
        </p:nvSpPr>
        <p:spPr>
          <a:xfrm>
            <a:off x="1182688" y="2017713"/>
            <a:ext cx="6970712" cy="4114800"/>
          </a:xfrm>
        </p:spPr>
        <p:txBody>
          <a:bodyPr/>
          <a:lstStyle/>
          <a:p>
            <a:pPr>
              <a:buNone/>
              <a:defRPr/>
            </a:pPr>
            <a:r>
              <a:rPr lang="en-US" dirty="0"/>
              <a:t>Agencies’ Written </a:t>
            </a:r>
            <a:r>
              <a:rPr lang="en-US" dirty="0" smtClean="0"/>
              <a:t>Procedures</a:t>
            </a:r>
          </a:p>
          <a:p>
            <a:pPr>
              <a:defRPr/>
            </a:pPr>
            <a:r>
              <a:rPr lang="en-US" sz="2400" dirty="0" smtClean="0"/>
              <a:t>Defines </a:t>
            </a:r>
            <a:r>
              <a:rPr lang="en-US" sz="2400" dirty="0"/>
              <a:t>how the specific agency will address the Internal Controls</a:t>
            </a:r>
          </a:p>
          <a:p>
            <a:pPr>
              <a:defRPr/>
            </a:pPr>
            <a:endParaRPr lang="en-US" sz="1800" dirty="0"/>
          </a:p>
          <a:p>
            <a:pPr>
              <a:defRPr/>
            </a:pPr>
            <a:r>
              <a:rPr lang="en-US" sz="2400" dirty="0">
                <a:solidFill>
                  <a:schemeClr val="tx2">
                    <a:lumMod val="60000"/>
                    <a:lumOff val="40000"/>
                  </a:schemeClr>
                </a:solidFill>
              </a:rPr>
              <a:t>NRS 353A.020 (3) </a:t>
            </a:r>
            <a:r>
              <a:rPr lang="en-US" sz="2400" dirty="0" smtClean="0"/>
              <a:t>Requires ___________ to develop </a:t>
            </a:r>
            <a:r>
              <a:rPr lang="en-US" sz="2400" dirty="0"/>
              <a:t>written procedures to:</a:t>
            </a:r>
          </a:p>
          <a:p>
            <a:pPr lvl="1">
              <a:defRPr/>
            </a:pPr>
            <a:r>
              <a:rPr lang="en-US" sz="2000" dirty="0"/>
              <a:t>Address control activities in SAQ</a:t>
            </a:r>
          </a:p>
          <a:p>
            <a:pPr lvl="1">
              <a:defRPr/>
            </a:pPr>
            <a:r>
              <a:rPr lang="en-US" sz="2000" dirty="0"/>
              <a:t>Address monitoring procedures in SAQ</a:t>
            </a:r>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30</a:t>
            </a:fld>
            <a:endParaRPr lang="en-US"/>
          </a:p>
        </p:txBody>
      </p:sp>
    </p:spTree>
    <p:extLst>
      <p:ext uri="{BB962C8B-B14F-4D97-AF65-F5344CB8AC3E}">
        <p14:creationId xmlns:p14="http://schemas.microsoft.com/office/powerpoint/2010/main" val="1224077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idx="1"/>
          </p:nvPr>
        </p:nvSpPr>
        <p:spPr/>
        <p:txBody>
          <a:bodyPr/>
          <a:lstStyle/>
          <a:p>
            <a:pPr marL="0" indent="0">
              <a:buNone/>
            </a:pPr>
            <a:r>
              <a:rPr lang="en-US" dirty="0" smtClean="0"/>
              <a:t>Responsibility of Internal Controls falls on</a:t>
            </a:r>
          </a:p>
          <a:p>
            <a:pPr marL="0" indent="0">
              <a:buNone/>
            </a:pPr>
            <a:endParaRPr lang="en-US" sz="1800" dirty="0"/>
          </a:p>
          <a:p>
            <a:pPr marL="0" indent="0">
              <a:buNone/>
            </a:pPr>
            <a:r>
              <a:rPr lang="en-US" sz="2800" dirty="0" smtClean="0">
                <a:latin typeface="Arnprior" pitchFamily="2" charset="0"/>
              </a:rPr>
              <a:t>_________________ </a:t>
            </a:r>
            <a:r>
              <a:rPr lang="en-US" sz="2800" dirty="0" smtClean="0"/>
              <a:t>of the agency</a:t>
            </a:r>
            <a:r>
              <a:rPr lang="en-US" sz="2800" dirty="0" smtClean="0">
                <a:latin typeface="Arnprior" pitchFamily="2" charset="0"/>
              </a:rPr>
              <a:t>:</a:t>
            </a:r>
          </a:p>
          <a:p>
            <a:r>
              <a:rPr lang="en-US" sz="2800" dirty="0" smtClean="0"/>
              <a:t>Design</a:t>
            </a:r>
          </a:p>
          <a:p>
            <a:r>
              <a:rPr lang="en-US" sz="2800" dirty="0" smtClean="0"/>
              <a:t>Implementation</a:t>
            </a:r>
          </a:p>
          <a:p>
            <a:r>
              <a:rPr lang="en-US" sz="2800" dirty="0" smtClean="0"/>
              <a:t>Monitoring</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31</a:t>
            </a:fld>
            <a:endParaRPr lang="en-US"/>
          </a:p>
        </p:txBody>
      </p:sp>
    </p:spTree>
    <p:extLst>
      <p:ext uri="{BB962C8B-B14F-4D97-AF65-F5344CB8AC3E}">
        <p14:creationId xmlns:p14="http://schemas.microsoft.com/office/powerpoint/2010/main" val="347285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idx="1"/>
          </p:nvPr>
        </p:nvSpPr>
        <p:spPr/>
        <p:txBody>
          <a:bodyPr/>
          <a:lstStyle/>
          <a:p>
            <a:pPr marL="0" indent="0">
              <a:buNone/>
            </a:pPr>
            <a:r>
              <a:rPr lang="en-US" dirty="0" smtClean="0"/>
              <a:t>Additional Internal Monitoring Requirements:</a:t>
            </a:r>
          </a:p>
          <a:p>
            <a:r>
              <a:rPr lang="en-US" sz="2400" dirty="0">
                <a:solidFill>
                  <a:schemeClr val="tx2">
                    <a:lumMod val="60000"/>
                    <a:lumOff val="40000"/>
                  </a:schemeClr>
                </a:solidFill>
              </a:rPr>
              <a:t>NRS 353A.025 </a:t>
            </a:r>
            <a:r>
              <a:rPr lang="en-US" sz="2400" dirty="0"/>
              <a:t>- Agency Self Assessment</a:t>
            </a:r>
            <a:r>
              <a:rPr lang="en-US" sz="3000" dirty="0"/>
              <a:t> </a:t>
            </a:r>
            <a:endParaRPr lang="en-US" sz="3500" dirty="0"/>
          </a:p>
          <a:p>
            <a:pPr lvl="1"/>
            <a:r>
              <a:rPr lang="en-US" sz="2000" dirty="0"/>
              <a:t>Agencies periodically self-assess internal controls</a:t>
            </a:r>
          </a:p>
          <a:p>
            <a:r>
              <a:rPr lang="en-US" sz="2400" dirty="0">
                <a:solidFill>
                  <a:schemeClr val="tx2">
                    <a:lumMod val="60000"/>
                    <a:lumOff val="40000"/>
                  </a:schemeClr>
                </a:solidFill>
              </a:rPr>
              <a:t>SAM 2418 </a:t>
            </a:r>
            <a:endParaRPr lang="en-US" sz="2400" dirty="0" smtClean="0">
              <a:solidFill>
                <a:schemeClr val="tx2">
                  <a:lumMod val="60000"/>
                  <a:lumOff val="40000"/>
                </a:schemeClr>
              </a:solidFill>
            </a:endParaRPr>
          </a:p>
          <a:p>
            <a:pPr lvl="1"/>
            <a:r>
              <a:rPr lang="en-US" sz="2000" dirty="0" smtClean="0"/>
              <a:t>Annually </a:t>
            </a:r>
            <a:r>
              <a:rPr lang="en-US" sz="2000" dirty="0"/>
              <a:t>complete </a:t>
            </a:r>
            <a:r>
              <a:rPr lang="en-US" sz="2000" dirty="0" smtClean="0"/>
              <a:t>SAQ’s</a:t>
            </a:r>
          </a:p>
          <a:p>
            <a:pPr lvl="1"/>
            <a:r>
              <a:rPr lang="en-US" sz="2000" dirty="0" smtClean="0"/>
              <a:t>Annually complete the Testing of Transactions</a:t>
            </a:r>
          </a:p>
          <a:p>
            <a:r>
              <a:rPr lang="en-US" sz="2400" dirty="0" smtClean="0"/>
              <a:t>Review:</a:t>
            </a:r>
          </a:p>
          <a:p>
            <a:pPr lvl="1"/>
            <a:r>
              <a:rPr lang="en-US" sz="2000" dirty="0"/>
              <a:t>Written procedures</a:t>
            </a:r>
          </a:p>
          <a:p>
            <a:pPr lvl="1"/>
            <a:r>
              <a:rPr lang="en-US" sz="2000" dirty="0" smtClean="0"/>
              <a:t>Actual </a:t>
            </a:r>
            <a:r>
              <a:rPr lang="en-US" sz="2000" dirty="0"/>
              <a:t>processes </a:t>
            </a:r>
          </a:p>
          <a:p>
            <a:pPr marL="0" indent="0">
              <a:buNone/>
            </a:pPr>
            <a:endParaRPr lang="en-US" sz="2400"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32</a:t>
            </a:fld>
            <a:endParaRPr lang="en-US"/>
          </a:p>
        </p:txBody>
      </p:sp>
    </p:spTree>
    <p:extLst>
      <p:ext uri="{BB962C8B-B14F-4D97-AF65-F5344CB8AC3E}">
        <p14:creationId xmlns:p14="http://schemas.microsoft.com/office/powerpoint/2010/main" val="3493346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idx="1"/>
          </p:nvPr>
        </p:nvSpPr>
        <p:spPr/>
        <p:txBody>
          <a:bodyPr/>
          <a:lstStyle/>
          <a:p>
            <a:pPr>
              <a:buNone/>
            </a:pPr>
            <a:r>
              <a:rPr lang="en-US" dirty="0">
                <a:hlinkClick r:id="rId3" action="ppaction://hlinkfile"/>
              </a:rPr>
              <a:t>Biennial Report on Internal Controls</a:t>
            </a:r>
            <a:r>
              <a:rPr lang="en-US" dirty="0">
                <a:solidFill>
                  <a:schemeClr val="tx2"/>
                </a:solidFill>
                <a:hlinkClick r:id="rId3" action="ppaction://hlinkfile"/>
              </a:rPr>
              <a:t> </a:t>
            </a:r>
            <a:endParaRPr lang="en-US" dirty="0">
              <a:solidFill>
                <a:schemeClr val="tx2"/>
              </a:solidFill>
              <a:hlinkClick r:id="rId4" action="ppaction://hlinkfile"/>
            </a:endParaRPr>
          </a:p>
          <a:p>
            <a:r>
              <a:rPr lang="en-US" sz="2400" dirty="0">
                <a:solidFill>
                  <a:schemeClr val="tx2">
                    <a:lumMod val="60000"/>
                    <a:lumOff val="40000"/>
                  </a:schemeClr>
                </a:solidFill>
              </a:rPr>
              <a:t>NRS 353A.025 (2)</a:t>
            </a:r>
            <a:endParaRPr lang="en-US" sz="3500" dirty="0">
              <a:solidFill>
                <a:schemeClr val="tx2">
                  <a:lumMod val="60000"/>
                  <a:lumOff val="40000"/>
                </a:schemeClr>
              </a:solidFill>
            </a:endParaRPr>
          </a:p>
          <a:p>
            <a:pPr lvl="1"/>
            <a:r>
              <a:rPr lang="en-US" sz="2000" dirty="0"/>
              <a:t>Due </a:t>
            </a:r>
            <a:r>
              <a:rPr lang="en-US" sz="2000" dirty="0" smtClean="0"/>
              <a:t>On ______ _</a:t>
            </a:r>
            <a:r>
              <a:rPr lang="en-US" sz="2000" u="sng" dirty="0" smtClean="0"/>
              <a:t>  </a:t>
            </a:r>
            <a:r>
              <a:rPr lang="en-US" sz="2000" dirty="0" smtClean="0"/>
              <a:t>   each </a:t>
            </a:r>
            <a:r>
              <a:rPr lang="en-US" sz="2000" dirty="0"/>
              <a:t>even numbered year</a:t>
            </a:r>
          </a:p>
          <a:p>
            <a:pPr lvl="1"/>
            <a:r>
              <a:rPr lang="en-US" sz="2000" dirty="0" smtClean="0"/>
              <a:t>Signed </a:t>
            </a:r>
            <a:r>
              <a:rPr lang="en-US" sz="2000" dirty="0"/>
              <a:t>by head of </a:t>
            </a:r>
            <a:r>
              <a:rPr lang="en-US" sz="2000" dirty="0" smtClean="0"/>
              <a:t>agency</a:t>
            </a:r>
          </a:p>
          <a:p>
            <a:pPr lvl="2"/>
            <a:r>
              <a:rPr lang="en-US" sz="1600" dirty="0" smtClean="0"/>
              <a:t>Check box</a:t>
            </a:r>
          </a:p>
          <a:p>
            <a:pPr lvl="2"/>
            <a:endParaRPr lang="en-US" sz="1600" dirty="0"/>
          </a:p>
          <a:p>
            <a:pPr lvl="2"/>
            <a:endParaRPr lang="en-US" sz="1600" dirty="0"/>
          </a:p>
          <a:p>
            <a:pPr marL="457200" lvl="1" indent="0" algn="ctr">
              <a:buNone/>
            </a:pPr>
            <a:r>
              <a:rPr lang="en-US" sz="2100" dirty="0" smtClean="0"/>
              <a:t>Templates for “Biennial Report </a:t>
            </a:r>
            <a:r>
              <a:rPr lang="en-US" sz="2100" dirty="0"/>
              <a:t>on Internal Controls” </a:t>
            </a:r>
            <a:r>
              <a:rPr lang="en-US" sz="2100" dirty="0" smtClean="0"/>
              <a:t>and “Transaction Testing Checklist” available </a:t>
            </a:r>
            <a:r>
              <a:rPr lang="en-US" sz="2100" dirty="0"/>
              <a:t>at </a:t>
            </a:r>
            <a:r>
              <a:rPr lang="en-US" sz="2100" dirty="0" smtClean="0"/>
              <a:t>I</a:t>
            </a:r>
            <a:r>
              <a:rPr lang="en-US" sz="2400" dirty="0" smtClean="0">
                <a:latin typeface="Algerian" pitchFamily="82" charset="0"/>
              </a:rPr>
              <a:t>audits.nv.gov</a:t>
            </a:r>
            <a:endParaRPr lang="en-US" sz="2400" dirty="0">
              <a:latin typeface="Algerian" pitchFamily="82"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33</a:t>
            </a:fld>
            <a:endParaRPr lang="en-US"/>
          </a:p>
        </p:txBody>
      </p:sp>
    </p:spTree>
    <p:extLst>
      <p:ext uri="{BB962C8B-B14F-4D97-AF65-F5344CB8AC3E}">
        <p14:creationId xmlns:p14="http://schemas.microsoft.com/office/powerpoint/2010/main" val="1002890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idx="1"/>
          </p:nvPr>
        </p:nvSpPr>
        <p:spPr/>
        <p:txBody>
          <a:bodyPr/>
          <a:lstStyle/>
          <a:p>
            <a:pPr>
              <a:buNone/>
            </a:pPr>
            <a:r>
              <a:rPr lang="en-US" dirty="0">
                <a:solidFill>
                  <a:schemeClr val="tx2">
                    <a:lumMod val="60000"/>
                    <a:lumOff val="40000"/>
                  </a:schemeClr>
                </a:solidFill>
              </a:rPr>
              <a:t>NRS 353A.025 (4</a:t>
            </a:r>
            <a:r>
              <a:rPr lang="en-US" dirty="0" smtClean="0">
                <a:solidFill>
                  <a:schemeClr val="tx2">
                    <a:lumMod val="60000"/>
                    <a:lumOff val="40000"/>
                  </a:schemeClr>
                </a:solidFill>
              </a:rPr>
              <a:t>)</a:t>
            </a:r>
          </a:p>
          <a:p>
            <a:pPr>
              <a:buNone/>
            </a:pPr>
            <a:endParaRPr lang="en-US" sz="1800" dirty="0">
              <a:solidFill>
                <a:schemeClr val="tx2">
                  <a:lumMod val="60000"/>
                  <a:lumOff val="40000"/>
                </a:schemeClr>
              </a:solidFill>
            </a:endParaRPr>
          </a:p>
          <a:p>
            <a:r>
              <a:rPr lang="en-US" sz="2400" dirty="0"/>
              <a:t>Submitted first Monday in February every odd numbered year</a:t>
            </a:r>
          </a:p>
          <a:p>
            <a:pPr lvl="1"/>
            <a:r>
              <a:rPr lang="en-US" dirty="0"/>
              <a:t> </a:t>
            </a:r>
            <a:r>
              <a:rPr lang="en-US" sz="2000" dirty="0"/>
              <a:t>Report includes:</a:t>
            </a:r>
          </a:p>
          <a:p>
            <a:pPr lvl="2"/>
            <a:r>
              <a:rPr lang="en-US" sz="1800" dirty="0" smtClean="0"/>
              <a:t>Did </a:t>
            </a:r>
            <a:r>
              <a:rPr lang="en-US" sz="1800" dirty="0"/>
              <a:t>not submit “Report on Internal Controls”</a:t>
            </a:r>
          </a:p>
          <a:p>
            <a:pPr lvl="2"/>
            <a:r>
              <a:rPr lang="en-US" sz="1800" dirty="0" smtClean="0"/>
              <a:t>Not </a:t>
            </a:r>
            <a:r>
              <a:rPr lang="en-US" sz="1800" dirty="0"/>
              <a:t>submitted </a:t>
            </a:r>
            <a:r>
              <a:rPr lang="en-US" sz="1800" dirty="0" smtClean="0"/>
              <a:t>_______</a:t>
            </a:r>
          </a:p>
          <a:p>
            <a:pPr lvl="2"/>
            <a:r>
              <a:rPr lang="en-US" sz="1800" dirty="0" smtClean="0"/>
              <a:t>Extent </a:t>
            </a:r>
            <a:r>
              <a:rPr lang="en-US" sz="1800" dirty="0"/>
              <a:t>and types of </a:t>
            </a:r>
            <a:r>
              <a:rPr lang="en-US" sz="1800" dirty="0" smtClean="0"/>
              <a:t>noted </a:t>
            </a:r>
            <a:r>
              <a:rPr lang="en-US" sz="1800" dirty="0"/>
              <a:t>weaknesses</a:t>
            </a:r>
          </a:p>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6" y="6019800"/>
            <a:ext cx="8658225" cy="723900"/>
          </a:xfrm>
          <a:prstGeom prst="rect">
            <a:avLst/>
          </a:prstGeom>
        </p:spPr>
      </p:pic>
      <p:sp>
        <p:nvSpPr>
          <p:cNvPr id="5" name="Slide Number Placeholder 4"/>
          <p:cNvSpPr>
            <a:spLocks noGrp="1"/>
          </p:cNvSpPr>
          <p:nvPr>
            <p:ph type="sldNum" sz="quarter" idx="12"/>
          </p:nvPr>
        </p:nvSpPr>
        <p:spPr/>
        <p:txBody>
          <a:bodyPr/>
          <a:lstStyle/>
          <a:p>
            <a:fld id="{AEB8A13F-DA60-480A-B22B-C9CC37D33DAE}" type="slidenum">
              <a:rPr lang="en-US" smtClean="0"/>
              <a:pPr/>
              <a:t>34</a:t>
            </a:fld>
            <a:endParaRPr lang="en-US"/>
          </a:p>
        </p:txBody>
      </p:sp>
    </p:spTree>
    <p:extLst>
      <p:ext uri="{BB962C8B-B14F-4D97-AF65-F5344CB8AC3E}">
        <p14:creationId xmlns:p14="http://schemas.microsoft.com/office/powerpoint/2010/main" val="2038457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Nevada</a:t>
            </a:r>
          </a:p>
        </p:txBody>
      </p:sp>
      <p:sp>
        <p:nvSpPr>
          <p:cNvPr id="3" name="Content Placeholder 2"/>
          <p:cNvSpPr>
            <a:spLocks noGrp="1"/>
          </p:cNvSpPr>
          <p:nvPr>
            <p:ph idx="1"/>
          </p:nvPr>
        </p:nvSpPr>
        <p:spPr/>
        <p:txBody>
          <a:bodyPr/>
          <a:lstStyle/>
          <a:p>
            <a:pPr marL="0" indent="0">
              <a:buNone/>
              <a:defRPr/>
            </a:pPr>
            <a:r>
              <a:rPr lang="en-US" dirty="0"/>
              <a:t>External </a:t>
            </a:r>
            <a:r>
              <a:rPr lang="en-US" dirty="0" smtClean="0"/>
              <a:t>Monitoring Requirements:</a:t>
            </a:r>
          </a:p>
          <a:p>
            <a:pPr marL="0" indent="0">
              <a:buNone/>
              <a:defRPr/>
            </a:pPr>
            <a:endParaRPr lang="en-US" sz="1800" dirty="0"/>
          </a:p>
          <a:p>
            <a:r>
              <a:rPr lang="en-US" sz="2800" dirty="0" smtClean="0"/>
              <a:t>External </a:t>
            </a:r>
            <a:r>
              <a:rPr lang="en-US" sz="2800" dirty="0"/>
              <a:t>auditors review certain </a:t>
            </a:r>
            <a:r>
              <a:rPr lang="en-US" sz="2800" dirty="0" smtClean="0"/>
              <a:t>Departments’ Internal Control policies and procedures</a:t>
            </a:r>
          </a:p>
          <a:p>
            <a:pPr lvl="1"/>
            <a:r>
              <a:rPr lang="en-US" sz="2400" dirty="0" smtClean="0"/>
              <a:t>Included </a:t>
            </a:r>
            <a:r>
              <a:rPr lang="en-US" sz="2400" dirty="0"/>
              <a:t>in Comprehensive Annual Financial Report (CAFR)</a:t>
            </a:r>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35</a:t>
            </a:fld>
            <a:endParaRPr lang="en-US"/>
          </a:p>
        </p:txBody>
      </p:sp>
    </p:spTree>
    <p:extLst>
      <p:ext uri="{BB962C8B-B14F-4D97-AF65-F5344CB8AC3E}">
        <p14:creationId xmlns:p14="http://schemas.microsoft.com/office/powerpoint/2010/main" val="264169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marL="0" indent="0">
              <a:buNone/>
            </a:pPr>
            <a:r>
              <a:rPr lang="en-US" dirty="0"/>
              <a:t>According to ACFE </a:t>
            </a:r>
            <a:r>
              <a:rPr lang="en-US" dirty="0" smtClean="0"/>
              <a:t>2016 report, what is the median duration for fraud case to continue before being discovered:</a:t>
            </a:r>
          </a:p>
          <a:p>
            <a:pPr marL="0" indent="0">
              <a:buNone/>
            </a:pPr>
            <a:endParaRPr lang="en-US" dirty="0" smtClean="0"/>
          </a:p>
          <a:p>
            <a:pPr marL="514350" indent="-514350">
              <a:buAutoNum type="alphaUcPeriod"/>
            </a:pPr>
            <a:r>
              <a:rPr lang="en-US" dirty="0" smtClean="0"/>
              <a:t>12 months</a:t>
            </a:r>
          </a:p>
          <a:p>
            <a:pPr marL="514350" indent="-514350">
              <a:buAutoNum type="alphaUcPeriod"/>
            </a:pPr>
            <a:r>
              <a:rPr lang="en-US" dirty="0" smtClean="0"/>
              <a:t>18 months</a:t>
            </a:r>
          </a:p>
          <a:p>
            <a:pPr marL="514350" indent="-514350">
              <a:buAutoNum type="alphaUcPeriod"/>
            </a:pPr>
            <a:r>
              <a:rPr lang="en-US" dirty="0" smtClean="0"/>
              <a:t>24 months</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36</a:t>
            </a:fld>
            <a:endParaRPr lang="en-US"/>
          </a:p>
        </p:txBody>
      </p:sp>
    </p:spTree>
    <p:extLst>
      <p:ext uri="{BB962C8B-B14F-4D97-AF65-F5344CB8AC3E}">
        <p14:creationId xmlns:p14="http://schemas.microsoft.com/office/powerpoint/2010/main" val="112064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2819400"/>
            <a:ext cx="2133600" cy="2133600"/>
          </a:xfrm>
        </p:spPr>
      </p:pic>
      <p:sp>
        <p:nvSpPr>
          <p:cNvPr id="4" name="Slide Number Placeholder 3"/>
          <p:cNvSpPr>
            <a:spLocks noGrp="1"/>
          </p:cNvSpPr>
          <p:nvPr>
            <p:ph type="sldNum" sz="quarter" idx="12"/>
          </p:nvPr>
        </p:nvSpPr>
        <p:spPr/>
        <p:txBody>
          <a:bodyPr/>
          <a:lstStyle/>
          <a:p>
            <a:fld id="{AEB8A13F-DA60-480A-B22B-C9CC37D33DAE}" type="slidenum">
              <a:rPr lang="en-US" smtClean="0"/>
              <a:pPr/>
              <a:t>37</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876800"/>
            <a:ext cx="1714500" cy="1714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981200"/>
            <a:ext cx="1714500" cy="1714500"/>
          </a:xfrm>
          <a:prstGeom prst="rect">
            <a:avLst/>
          </a:prstGeom>
        </p:spPr>
      </p:pic>
    </p:spTree>
    <p:extLst>
      <p:ext uri="{BB962C8B-B14F-4D97-AF65-F5344CB8AC3E}">
        <p14:creationId xmlns:p14="http://schemas.microsoft.com/office/powerpoint/2010/main" val="238271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Internal Controls</a:t>
            </a:r>
            <a:endParaRPr lang="en-US" dirty="0"/>
          </a:p>
        </p:txBody>
      </p:sp>
      <p:sp>
        <p:nvSpPr>
          <p:cNvPr id="3" name="Content Placeholder 2"/>
          <p:cNvSpPr>
            <a:spLocks noGrp="1"/>
          </p:cNvSpPr>
          <p:nvPr>
            <p:ph idx="1"/>
          </p:nvPr>
        </p:nvSpPr>
        <p:spPr>
          <a:xfrm>
            <a:off x="990600" y="2057400"/>
            <a:ext cx="7772400" cy="4114800"/>
          </a:xfrm>
        </p:spPr>
        <p:txBody>
          <a:bodyPr/>
          <a:lstStyle/>
          <a:p>
            <a:pPr marL="0" indent="0">
              <a:buNone/>
            </a:pPr>
            <a:r>
              <a:rPr lang="en-US" dirty="0" smtClean="0"/>
              <a:t>There are two types of Internal Controls, both are essential for an effective system:</a:t>
            </a:r>
          </a:p>
          <a:p>
            <a:r>
              <a:rPr lang="en-US" dirty="0" smtClean="0"/>
              <a:t>Preventative - </a:t>
            </a:r>
            <a:r>
              <a:rPr lang="en-US" i="1" dirty="0" smtClean="0"/>
              <a:t>Before</a:t>
            </a:r>
          </a:p>
          <a:p>
            <a:pPr lvl="1"/>
            <a:r>
              <a:rPr lang="en-US" dirty="0" smtClean="0"/>
              <a:t>Minimize </a:t>
            </a:r>
            <a:r>
              <a:rPr lang="en-US" dirty="0"/>
              <a:t>opportunities for unintentional errors or intentional fraud </a:t>
            </a:r>
          </a:p>
          <a:p>
            <a:r>
              <a:rPr lang="en-US" dirty="0" smtClean="0"/>
              <a:t>Detective - </a:t>
            </a:r>
            <a:r>
              <a:rPr lang="en-US" i="1" dirty="0" smtClean="0"/>
              <a:t>After</a:t>
            </a:r>
          </a:p>
          <a:p>
            <a:pPr lvl="1"/>
            <a:r>
              <a:rPr lang="en-US" dirty="0"/>
              <a:t>Discover small errors before they become big problems</a:t>
            </a:r>
          </a:p>
        </p:txBody>
      </p:sp>
      <p:sp>
        <p:nvSpPr>
          <p:cNvPr id="4" name="Slide Number Placeholder 3"/>
          <p:cNvSpPr>
            <a:spLocks noGrp="1"/>
          </p:cNvSpPr>
          <p:nvPr>
            <p:ph type="sldNum" sz="quarter" idx="12"/>
          </p:nvPr>
        </p:nvSpPr>
        <p:spPr/>
        <p:txBody>
          <a:bodyPr/>
          <a:lstStyle/>
          <a:p>
            <a:fld id="{AEB8A13F-DA60-480A-B22B-C9CC37D33DAE}" type="slidenum">
              <a:rPr lang="en-US" smtClean="0"/>
              <a:pPr/>
              <a:t>38</a:t>
            </a:fld>
            <a:endParaRPr lang="en-US"/>
          </a:p>
        </p:txBody>
      </p:sp>
    </p:spTree>
    <p:extLst>
      <p:ext uri="{BB962C8B-B14F-4D97-AF65-F5344CB8AC3E}">
        <p14:creationId xmlns:p14="http://schemas.microsoft.com/office/powerpoint/2010/main" val="3577199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type="title"/>
          </p:nvPr>
        </p:nvSpPr>
        <p:spPr/>
        <p:txBody>
          <a:bodyPr/>
          <a:lstStyle/>
          <a:p>
            <a:r>
              <a:rPr lang="en-US" dirty="0"/>
              <a:t>Preventative Internal Controls</a:t>
            </a:r>
            <a:endParaRPr lang="en-US" dirty="0" smtClean="0"/>
          </a:p>
        </p:txBody>
      </p:sp>
      <p:sp>
        <p:nvSpPr>
          <p:cNvPr id="2" name="Rectangle 1"/>
          <p:cNvSpPr/>
          <p:nvPr/>
        </p:nvSpPr>
        <p:spPr>
          <a:xfrm>
            <a:off x="838200" y="2136339"/>
            <a:ext cx="7162800" cy="2893100"/>
          </a:xfrm>
          <a:prstGeom prst="rect">
            <a:avLst/>
          </a:prstGeom>
        </p:spPr>
        <p:txBody>
          <a:bodyPr wrap="square">
            <a:spAutoFit/>
          </a:bodyPr>
          <a:lstStyle/>
          <a:p>
            <a:pPr algn="ctr">
              <a:defRPr/>
            </a:pPr>
            <a:endParaRPr lang="en-US" dirty="0" smtClean="0"/>
          </a:p>
          <a:p>
            <a:pPr>
              <a:defRPr/>
            </a:pPr>
            <a:r>
              <a:rPr lang="en-US" sz="3200" dirty="0" smtClean="0">
                <a:latin typeface="+mn-lt"/>
              </a:rPr>
              <a:t>Segregation of Duties</a:t>
            </a:r>
            <a:endParaRPr lang="en-US" sz="3200" dirty="0">
              <a:latin typeface="+mn-lt"/>
            </a:endParaRPr>
          </a:p>
          <a:p>
            <a:pPr marL="457200" indent="-457200">
              <a:buClr>
                <a:srgbClr val="92D050"/>
              </a:buClr>
              <a:buSzPct val="75000"/>
              <a:buFont typeface="Wingdings" pitchFamily="2" charset="2"/>
              <a:buChar char=""/>
              <a:defRPr/>
            </a:pPr>
            <a:r>
              <a:rPr lang="en-US" sz="2600" dirty="0" smtClean="0">
                <a:latin typeface="+mn-lt"/>
              </a:rPr>
              <a:t>Segregation </a:t>
            </a:r>
            <a:r>
              <a:rPr lang="en-US" sz="2600" dirty="0">
                <a:latin typeface="+mn-lt"/>
              </a:rPr>
              <a:t>of the </a:t>
            </a:r>
            <a:r>
              <a:rPr lang="en-US" sz="2600" b="1" u="sng" dirty="0">
                <a:latin typeface="+mn-lt"/>
              </a:rPr>
              <a:t>A</a:t>
            </a:r>
            <a:r>
              <a:rPr lang="en-US" sz="2600" dirty="0">
                <a:latin typeface="+mn-lt"/>
              </a:rPr>
              <a:t>uthorization of </a:t>
            </a:r>
            <a:r>
              <a:rPr lang="en-US" sz="2600" dirty="0" smtClean="0">
                <a:latin typeface="+mn-lt"/>
              </a:rPr>
              <a:t>transaction</a:t>
            </a:r>
          </a:p>
          <a:p>
            <a:pPr marL="914400" lvl="1" indent="-457200">
              <a:buClr>
                <a:srgbClr val="92D050"/>
              </a:buClr>
              <a:buSzPct val="50000"/>
              <a:buFont typeface="Wingdings" pitchFamily="2" charset="2"/>
              <a:buChar char=""/>
              <a:defRPr/>
            </a:pPr>
            <a:r>
              <a:rPr lang="en-US" sz="2600" dirty="0" smtClean="0">
                <a:latin typeface="+mn-lt"/>
              </a:rPr>
              <a:t>from </a:t>
            </a:r>
            <a:r>
              <a:rPr lang="en-US" sz="2600" dirty="0">
                <a:latin typeface="+mn-lt"/>
              </a:rPr>
              <a:t>the </a:t>
            </a:r>
            <a:r>
              <a:rPr lang="en-US" sz="2600" b="1" u="sng" dirty="0">
                <a:latin typeface="+mn-lt"/>
              </a:rPr>
              <a:t>R</a:t>
            </a:r>
            <a:r>
              <a:rPr lang="en-US" sz="2600" dirty="0">
                <a:latin typeface="+mn-lt"/>
              </a:rPr>
              <a:t>ecording of </a:t>
            </a:r>
            <a:r>
              <a:rPr lang="en-US" sz="2600" dirty="0" smtClean="0">
                <a:latin typeface="+mn-lt"/>
              </a:rPr>
              <a:t>transaction</a:t>
            </a:r>
          </a:p>
          <a:p>
            <a:pPr marL="914400" lvl="1" indent="-457200">
              <a:buClr>
                <a:srgbClr val="92D050"/>
              </a:buClr>
              <a:buSzPct val="50000"/>
              <a:buFont typeface="Wingdings" pitchFamily="2" charset="2"/>
              <a:buChar char=""/>
              <a:defRPr/>
            </a:pPr>
            <a:r>
              <a:rPr lang="en-US" sz="2600" dirty="0" smtClean="0">
                <a:latin typeface="+mn-lt"/>
              </a:rPr>
              <a:t>from </a:t>
            </a:r>
            <a:r>
              <a:rPr lang="en-US" sz="2600" dirty="0">
                <a:latin typeface="+mn-lt"/>
              </a:rPr>
              <a:t>the </a:t>
            </a:r>
            <a:r>
              <a:rPr lang="en-US" sz="2600" b="1" u="sng" dirty="0">
                <a:latin typeface="+mn-lt"/>
              </a:rPr>
              <a:t>C</a:t>
            </a:r>
            <a:r>
              <a:rPr lang="en-US" sz="2600" dirty="0">
                <a:latin typeface="+mn-lt"/>
              </a:rPr>
              <a:t>ustody of </a:t>
            </a:r>
            <a:r>
              <a:rPr lang="en-US" sz="2600" dirty="0" smtClean="0">
                <a:latin typeface="+mn-lt"/>
              </a:rPr>
              <a:t>assets</a:t>
            </a:r>
          </a:p>
          <a:p>
            <a:pPr lvl="1">
              <a:buClr>
                <a:srgbClr val="92D050"/>
              </a:buClr>
              <a:buSzPct val="50000"/>
              <a:defRPr/>
            </a:pPr>
            <a:endParaRPr lang="en-US" sz="2800" dirty="0">
              <a:latin typeface="+mn-lt"/>
            </a:endParaRPr>
          </a:p>
        </p:txBody>
      </p:sp>
      <p:sp>
        <p:nvSpPr>
          <p:cNvPr id="3" name="Rectangle 2"/>
          <p:cNvSpPr/>
          <p:nvPr/>
        </p:nvSpPr>
        <p:spPr>
          <a:xfrm>
            <a:off x="1676400" y="5181600"/>
            <a:ext cx="5419689" cy="584775"/>
          </a:xfrm>
          <a:prstGeom prst="rect">
            <a:avLst/>
          </a:prstGeom>
        </p:spPr>
        <p:txBody>
          <a:bodyPr wrap="none">
            <a:spAutoFit/>
          </a:bodyPr>
          <a:lstStyle/>
          <a:p>
            <a:pPr marL="0" indent="0" algn="ctr">
              <a:buNone/>
            </a:pPr>
            <a:r>
              <a:rPr lang="en-US" sz="3200" dirty="0" smtClean="0">
                <a:effectLst>
                  <a:outerShdw blurRad="38100" dist="38100" dir="2700000" algn="tl">
                    <a:srgbClr val="000000">
                      <a:alpha val="43137"/>
                    </a:srgbClr>
                  </a:outerShdw>
                </a:effectLst>
                <a:latin typeface="+mn-lt"/>
              </a:rPr>
              <a:t>TRUST alone is not a Control</a:t>
            </a:r>
            <a:endParaRPr lang="en-US" sz="3200" dirty="0">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12"/>
          </p:nvPr>
        </p:nvSpPr>
        <p:spPr/>
        <p:txBody>
          <a:bodyPr/>
          <a:lstStyle/>
          <a:p>
            <a:fld id="{876C0DF9-0056-4FD3-97F5-6BB486913ACF}" type="slidenum">
              <a:rPr lang="en-US" smtClean="0"/>
              <a:pPr/>
              <a:t>39</a:t>
            </a:fld>
            <a:endParaRPr lang="en-US"/>
          </a:p>
        </p:txBody>
      </p:sp>
    </p:spTree>
    <p:extLst>
      <p:ext uri="{BB962C8B-B14F-4D97-AF65-F5344CB8AC3E}">
        <p14:creationId xmlns:p14="http://schemas.microsoft.com/office/powerpoint/2010/main" val="179831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233487"/>
          </a:xfrm>
        </p:spPr>
        <p:txBody>
          <a:bodyPr/>
          <a:lstStyle/>
          <a:p>
            <a:r>
              <a:rPr lang="en-US" dirty="0" smtClean="0"/>
              <a:t>Pre-Test Time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1905000"/>
            <a:ext cx="2535238" cy="3614063"/>
          </a:xfrm>
        </p:spPr>
      </p:pic>
      <p:sp>
        <p:nvSpPr>
          <p:cNvPr id="3" name="Slide Number Placeholder 2"/>
          <p:cNvSpPr>
            <a:spLocks noGrp="1"/>
          </p:cNvSpPr>
          <p:nvPr>
            <p:ph type="sldNum" sz="quarter" idx="12"/>
          </p:nvPr>
        </p:nvSpPr>
        <p:spPr/>
        <p:txBody>
          <a:bodyPr/>
          <a:lstStyle/>
          <a:p>
            <a:fld id="{AEB8A13F-DA60-480A-B22B-C9CC37D33DAE}" type="slidenum">
              <a:rPr lang="en-US" smtClean="0"/>
              <a:pPr/>
              <a:t>4</a:t>
            </a:fld>
            <a:endParaRPr lang="en-US"/>
          </a:p>
        </p:txBody>
      </p:sp>
    </p:spTree>
    <p:extLst>
      <p:ext uri="{BB962C8B-B14F-4D97-AF65-F5344CB8AC3E}">
        <p14:creationId xmlns:p14="http://schemas.microsoft.com/office/powerpoint/2010/main" val="3056085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type="title"/>
          </p:nvPr>
        </p:nvSpPr>
        <p:spPr/>
        <p:txBody>
          <a:bodyPr/>
          <a:lstStyle/>
          <a:p>
            <a:r>
              <a:rPr lang="en-US" dirty="0"/>
              <a:t>Preventative Internal Controls</a:t>
            </a:r>
            <a:endParaRPr lang="en-US" dirty="0" smtClean="0"/>
          </a:p>
        </p:txBody>
      </p:sp>
      <p:sp>
        <p:nvSpPr>
          <p:cNvPr id="2" name="Rectangle 1"/>
          <p:cNvSpPr/>
          <p:nvPr/>
        </p:nvSpPr>
        <p:spPr>
          <a:xfrm>
            <a:off x="847892" y="2133600"/>
            <a:ext cx="7162800" cy="3016210"/>
          </a:xfrm>
          <a:prstGeom prst="rect">
            <a:avLst/>
          </a:prstGeom>
        </p:spPr>
        <p:txBody>
          <a:bodyPr wrap="square">
            <a:spAutoFit/>
          </a:bodyPr>
          <a:lstStyle/>
          <a:p>
            <a:pPr algn="ctr">
              <a:defRPr/>
            </a:pPr>
            <a:endParaRPr lang="en-US" dirty="0" smtClean="0"/>
          </a:p>
          <a:p>
            <a:pPr>
              <a:defRPr/>
            </a:pPr>
            <a:r>
              <a:rPr lang="en-US" sz="3200" dirty="0" smtClean="0">
                <a:latin typeface="+mn-lt"/>
              </a:rPr>
              <a:t>Segregation of Duties</a:t>
            </a:r>
          </a:p>
          <a:p>
            <a:pPr marL="457200" indent="-457200">
              <a:buClr>
                <a:srgbClr val="92D050"/>
              </a:buClr>
              <a:buFont typeface="Wingdings" panose="05000000000000000000" pitchFamily="2" charset="2"/>
              <a:buChar char="§"/>
              <a:defRPr/>
            </a:pPr>
            <a:r>
              <a:rPr lang="en-US" sz="2800" dirty="0" smtClean="0">
                <a:latin typeface="+mn-lt"/>
              </a:rPr>
              <a:t>Revenues - Receipting of Funds and Depositing of Funds;</a:t>
            </a:r>
          </a:p>
          <a:p>
            <a:pPr marL="457200" indent="-457200">
              <a:buClr>
                <a:srgbClr val="92D050"/>
              </a:buClr>
              <a:buFont typeface="Wingdings" panose="05000000000000000000" pitchFamily="2" charset="2"/>
              <a:buChar char="§"/>
              <a:defRPr/>
            </a:pPr>
            <a:endParaRPr lang="en-US" sz="2800" dirty="0" smtClean="0">
              <a:latin typeface="+mn-lt"/>
            </a:endParaRPr>
          </a:p>
          <a:p>
            <a:pPr marL="457200" indent="-457200">
              <a:buClr>
                <a:srgbClr val="92D050"/>
              </a:buClr>
              <a:buFont typeface="Wingdings" panose="05000000000000000000" pitchFamily="2" charset="2"/>
              <a:buChar char="§"/>
              <a:defRPr/>
            </a:pPr>
            <a:r>
              <a:rPr lang="en-US" sz="2800" dirty="0" smtClean="0">
                <a:latin typeface="+mn-lt"/>
              </a:rPr>
              <a:t>Purchasing - Ordering of goods and receiving of goods.</a:t>
            </a:r>
            <a:endParaRPr lang="en-US" sz="2800" dirty="0">
              <a:latin typeface="+mn-lt"/>
            </a:endParaRPr>
          </a:p>
        </p:txBody>
      </p:sp>
      <p:sp>
        <p:nvSpPr>
          <p:cNvPr id="4" name="Slide Number Placeholder 3"/>
          <p:cNvSpPr>
            <a:spLocks noGrp="1"/>
          </p:cNvSpPr>
          <p:nvPr>
            <p:ph type="sldNum" sz="quarter" idx="12"/>
          </p:nvPr>
        </p:nvSpPr>
        <p:spPr/>
        <p:txBody>
          <a:bodyPr/>
          <a:lstStyle/>
          <a:p>
            <a:fld id="{876C0DF9-0056-4FD3-97F5-6BB486913ACF}" type="slidenum">
              <a:rPr lang="en-US" smtClean="0"/>
              <a:pPr/>
              <a:t>40</a:t>
            </a:fld>
            <a:endParaRPr lang="en-US"/>
          </a:p>
        </p:txBody>
      </p:sp>
    </p:spTree>
    <p:extLst>
      <p:ext uri="{BB962C8B-B14F-4D97-AF65-F5344CB8AC3E}">
        <p14:creationId xmlns:p14="http://schemas.microsoft.com/office/powerpoint/2010/main" val="339996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type="title"/>
          </p:nvPr>
        </p:nvSpPr>
        <p:spPr/>
        <p:txBody>
          <a:bodyPr/>
          <a:lstStyle/>
          <a:p>
            <a:r>
              <a:rPr lang="en-US" dirty="0"/>
              <a:t>Preventative Internal Controls</a:t>
            </a:r>
            <a:endParaRPr lang="en-US" dirty="0" smtClean="0"/>
          </a:p>
        </p:txBody>
      </p:sp>
      <p:sp>
        <p:nvSpPr>
          <p:cNvPr id="2" name="Rectangle 1"/>
          <p:cNvSpPr/>
          <p:nvPr/>
        </p:nvSpPr>
        <p:spPr>
          <a:xfrm>
            <a:off x="838200" y="2136339"/>
            <a:ext cx="7162800" cy="3447098"/>
          </a:xfrm>
          <a:prstGeom prst="rect">
            <a:avLst/>
          </a:prstGeom>
        </p:spPr>
        <p:txBody>
          <a:bodyPr wrap="square">
            <a:spAutoFit/>
          </a:bodyPr>
          <a:lstStyle/>
          <a:p>
            <a:pPr algn="ctr">
              <a:defRPr/>
            </a:pPr>
            <a:endParaRPr lang="en-US" dirty="0" smtClean="0"/>
          </a:p>
          <a:p>
            <a:pPr marL="457200" indent="-457200">
              <a:buFont typeface="Arial" pitchFamily="34" charset="0"/>
              <a:buChar char="•"/>
              <a:defRPr/>
            </a:pPr>
            <a:r>
              <a:rPr lang="en-US" sz="3200" dirty="0" smtClean="0">
                <a:latin typeface="+mn-lt"/>
              </a:rPr>
              <a:t>Approvals and Authorizations</a:t>
            </a:r>
          </a:p>
          <a:p>
            <a:pPr marL="914400" lvl="1" indent="-457200">
              <a:buFont typeface="Arial" pitchFamily="34" charset="0"/>
              <a:buChar char="•"/>
              <a:defRPr/>
            </a:pPr>
            <a:r>
              <a:rPr lang="en-US" sz="2400" dirty="0" smtClean="0">
                <a:latin typeface="+mn-lt"/>
              </a:rPr>
              <a:t>Purchase Order approvals</a:t>
            </a:r>
          </a:p>
          <a:p>
            <a:pPr marL="914400" lvl="1" indent="-457200">
              <a:buFont typeface="Arial" pitchFamily="34" charset="0"/>
              <a:buChar char="•"/>
              <a:defRPr/>
            </a:pPr>
            <a:r>
              <a:rPr lang="en-US" sz="2400" dirty="0" smtClean="0">
                <a:latin typeface="+mn-lt"/>
              </a:rPr>
              <a:t>Pend 3 and Pend 4</a:t>
            </a:r>
          </a:p>
          <a:p>
            <a:pPr marL="457200" indent="-457200">
              <a:buFont typeface="Arial" pitchFamily="34" charset="0"/>
              <a:buChar char="•"/>
              <a:defRPr/>
            </a:pPr>
            <a:r>
              <a:rPr lang="en-US" sz="3200" dirty="0">
                <a:latin typeface="+mn-lt"/>
              </a:rPr>
              <a:t>S</a:t>
            </a:r>
            <a:r>
              <a:rPr lang="en-US" sz="3200" dirty="0" smtClean="0">
                <a:latin typeface="+mn-lt"/>
              </a:rPr>
              <a:t>ecurity of Assets</a:t>
            </a:r>
          </a:p>
          <a:p>
            <a:pPr marL="914400" lvl="1" indent="-457200">
              <a:buFont typeface="Arial" pitchFamily="34" charset="0"/>
              <a:buChar char="•"/>
              <a:defRPr/>
            </a:pPr>
            <a:r>
              <a:rPr lang="en-US" sz="2800" dirty="0" smtClean="0">
                <a:latin typeface="+mn-lt"/>
              </a:rPr>
              <a:t>Locking up employee files, inventory, etc. </a:t>
            </a:r>
          </a:p>
          <a:p>
            <a:pPr>
              <a:defRPr/>
            </a:pPr>
            <a:endParaRPr lang="en-US" sz="3200" dirty="0" smtClean="0">
              <a:latin typeface="+mn-lt"/>
            </a:endParaRPr>
          </a:p>
        </p:txBody>
      </p:sp>
      <p:sp>
        <p:nvSpPr>
          <p:cNvPr id="4" name="Slide Number Placeholder 3"/>
          <p:cNvSpPr>
            <a:spLocks noGrp="1"/>
          </p:cNvSpPr>
          <p:nvPr>
            <p:ph type="sldNum" sz="quarter" idx="12"/>
          </p:nvPr>
        </p:nvSpPr>
        <p:spPr/>
        <p:txBody>
          <a:bodyPr/>
          <a:lstStyle/>
          <a:p>
            <a:fld id="{876C0DF9-0056-4FD3-97F5-6BB486913ACF}" type="slidenum">
              <a:rPr lang="en-US" smtClean="0"/>
              <a:pPr/>
              <a:t>41</a:t>
            </a:fld>
            <a:endParaRPr lang="en-US"/>
          </a:p>
        </p:txBody>
      </p:sp>
    </p:spTree>
    <p:extLst>
      <p:ext uri="{BB962C8B-B14F-4D97-AF65-F5344CB8AC3E}">
        <p14:creationId xmlns:p14="http://schemas.microsoft.com/office/powerpoint/2010/main" val="391335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type="title"/>
          </p:nvPr>
        </p:nvSpPr>
        <p:spPr/>
        <p:txBody>
          <a:bodyPr/>
          <a:lstStyle/>
          <a:p>
            <a:r>
              <a:rPr lang="en-US" dirty="0" smtClean="0"/>
              <a:t>Detective </a:t>
            </a:r>
            <a:r>
              <a:rPr lang="en-US" dirty="0"/>
              <a:t>Internal Controls</a:t>
            </a:r>
            <a:endParaRPr lang="en-US" dirty="0" smtClean="0"/>
          </a:p>
        </p:txBody>
      </p:sp>
      <p:sp>
        <p:nvSpPr>
          <p:cNvPr id="2" name="Rectangle 1"/>
          <p:cNvSpPr/>
          <p:nvPr/>
        </p:nvSpPr>
        <p:spPr>
          <a:xfrm>
            <a:off x="609600" y="2136339"/>
            <a:ext cx="7391400" cy="3816429"/>
          </a:xfrm>
          <a:prstGeom prst="rect">
            <a:avLst/>
          </a:prstGeom>
        </p:spPr>
        <p:txBody>
          <a:bodyPr wrap="square">
            <a:spAutoFit/>
          </a:bodyPr>
          <a:lstStyle/>
          <a:p>
            <a:pPr algn="ctr">
              <a:defRPr/>
            </a:pPr>
            <a:endParaRPr lang="en-US" dirty="0" smtClean="0"/>
          </a:p>
          <a:p>
            <a:pPr marL="457200" indent="-457200">
              <a:buFont typeface="Arial" panose="020B0604020202020204" pitchFamily="34" charset="0"/>
              <a:buChar char="•"/>
              <a:defRPr/>
            </a:pPr>
            <a:r>
              <a:rPr lang="en-US" sz="3200" dirty="0">
                <a:latin typeface="+mn-lt"/>
              </a:rPr>
              <a:t>Reconciliation of bank accounts/BSR;</a:t>
            </a:r>
          </a:p>
          <a:p>
            <a:pPr marL="457200" indent="-457200">
              <a:buFont typeface="Arial" panose="020B0604020202020204" pitchFamily="34" charset="0"/>
              <a:buChar char="•"/>
              <a:defRPr/>
            </a:pPr>
            <a:r>
              <a:rPr lang="en-US" sz="3200" dirty="0">
                <a:latin typeface="+mn-lt"/>
              </a:rPr>
              <a:t>Review and verification of refunds/voids;</a:t>
            </a:r>
          </a:p>
          <a:p>
            <a:pPr marL="457200" indent="-457200">
              <a:buFont typeface="Arial" panose="020B0604020202020204" pitchFamily="34" charset="0"/>
              <a:buChar char="•"/>
              <a:defRPr/>
            </a:pPr>
            <a:r>
              <a:rPr lang="en-US" sz="3200" dirty="0" smtClean="0">
                <a:latin typeface="+mn-lt"/>
              </a:rPr>
              <a:t>Review </a:t>
            </a:r>
            <a:r>
              <a:rPr lang="en-US" sz="3200" dirty="0">
                <a:latin typeface="+mn-lt"/>
              </a:rPr>
              <a:t>of current performance to budget, forecasts, etc.;</a:t>
            </a:r>
          </a:p>
          <a:p>
            <a:pPr marL="457200" indent="-457200">
              <a:buFont typeface="Arial" panose="020B0604020202020204" pitchFamily="34" charset="0"/>
              <a:buChar char="•"/>
              <a:defRPr/>
            </a:pPr>
            <a:r>
              <a:rPr lang="en-US" sz="3200" dirty="0" smtClean="0">
                <a:latin typeface="+mn-lt"/>
              </a:rPr>
              <a:t>Conducting </a:t>
            </a:r>
            <a:r>
              <a:rPr lang="en-US" sz="3200" dirty="0">
                <a:latin typeface="+mn-lt"/>
              </a:rPr>
              <a:t>physical inventories;</a:t>
            </a:r>
          </a:p>
          <a:p>
            <a:pPr marL="457200" indent="-457200">
              <a:buFont typeface="Arial" panose="020B0604020202020204" pitchFamily="34" charset="0"/>
              <a:buChar char="•"/>
              <a:defRPr/>
            </a:pPr>
            <a:r>
              <a:rPr lang="en-US" sz="3200" dirty="0" smtClean="0">
                <a:latin typeface="+mn-lt"/>
              </a:rPr>
              <a:t>Audits</a:t>
            </a:r>
            <a:endParaRPr lang="en-US" sz="3200" dirty="0">
              <a:latin typeface="+mn-lt"/>
            </a:endParaRPr>
          </a:p>
        </p:txBody>
      </p:sp>
      <p:sp>
        <p:nvSpPr>
          <p:cNvPr id="4" name="Slide Number Placeholder 3"/>
          <p:cNvSpPr>
            <a:spLocks noGrp="1"/>
          </p:cNvSpPr>
          <p:nvPr>
            <p:ph type="sldNum" sz="quarter" idx="12"/>
          </p:nvPr>
        </p:nvSpPr>
        <p:spPr/>
        <p:txBody>
          <a:bodyPr/>
          <a:lstStyle/>
          <a:p>
            <a:fld id="{876C0DF9-0056-4FD3-97F5-6BB486913ACF}" type="slidenum">
              <a:rPr lang="en-US" smtClean="0"/>
              <a:pPr/>
              <a:t>42</a:t>
            </a:fld>
            <a:endParaRPr lang="en-US"/>
          </a:p>
        </p:txBody>
      </p:sp>
    </p:spTree>
    <p:extLst>
      <p:ext uri="{BB962C8B-B14F-4D97-AF65-F5344CB8AC3E}">
        <p14:creationId xmlns:p14="http://schemas.microsoft.com/office/powerpoint/2010/main" val="204870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Fiscal Processes</a:t>
            </a:r>
            <a:endParaRPr lang="en-US" dirty="0"/>
          </a:p>
        </p:txBody>
      </p:sp>
      <p:sp>
        <p:nvSpPr>
          <p:cNvPr id="3" name="Content Placeholder 2"/>
          <p:cNvSpPr>
            <a:spLocks noGrp="1"/>
          </p:cNvSpPr>
          <p:nvPr>
            <p:ph sz="half" idx="1"/>
          </p:nvPr>
        </p:nvSpPr>
        <p:spPr>
          <a:xfrm>
            <a:off x="1182688" y="2017713"/>
            <a:ext cx="6665912" cy="2478087"/>
          </a:xfrm>
        </p:spPr>
        <p:txBody>
          <a:bodyPr/>
          <a:lstStyle/>
          <a:p>
            <a:pPr>
              <a:buNone/>
            </a:pPr>
            <a:r>
              <a:rPr lang="en-US" dirty="0"/>
              <a:t>Risks, Controls, and Other Issues for</a:t>
            </a:r>
            <a:r>
              <a:rPr lang="en-US" dirty="0" smtClean="0"/>
              <a:t>:</a:t>
            </a:r>
          </a:p>
          <a:p>
            <a:r>
              <a:rPr lang="en-US" sz="2800" dirty="0" smtClean="0"/>
              <a:t>Revenue</a:t>
            </a:r>
          </a:p>
          <a:p>
            <a:r>
              <a:rPr lang="en-US" sz="2800" dirty="0" smtClean="0"/>
              <a:t>Purchasing </a:t>
            </a:r>
            <a:r>
              <a:rPr lang="en-US" sz="2800" dirty="0"/>
              <a:t>&amp; </a:t>
            </a:r>
            <a:r>
              <a:rPr lang="en-US" sz="2800" dirty="0" smtClean="0"/>
              <a:t>Expenditures</a:t>
            </a:r>
          </a:p>
          <a:p>
            <a:r>
              <a:rPr lang="en-US" sz="2800" dirty="0" smtClean="0"/>
              <a:t>Travel Reimbursements</a:t>
            </a:r>
          </a:p>
          <a:p>
            <a:r>
              <a:rPr lang="en-US" sz="2800" dirty="0" smtClean="0"/>
              <a:t>Payroll</a:t>
            </a:r>
            <a:endParaRPr lang="en-US" sz="28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43</a:t>
            </a:fld>
            <a:endParaRPr lang="en-US"/>
          </a:p>
        </p:txBody>
      </p:sp>
      <p:sp>
        <p:nvSpPr>
          <p:cNvPr id="7" name="Lightning Bolt 6"/>
          <p:cNvSpPr/>
          <p:nvPr/>
        </p:nvSpPr>
        <p:spPr bwMode="auto">
          <a:xfrm>
            <a:off x="398318" y="4876800"/>
            <a:ext cx="8382000" cy="152400"/>
          </a:xfrm>
          <a:prstGeom prst="lightningBol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8"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5800" y="5066634"/>
            <a:ext cx="1973324" cy="844550"/>
          </a:xfrm>
        </p:spPr>
      </p:pic>
      <p:sp>
        <p:nvSpPr>
          <p:cNvPr id="6" name="Rectangle 5"/>
          <p:cNvSpPr/>
          <p:nvPr/>
        </p:nvSpPr>
        <p:spPr>
          <a:xfrm>
            <a:off x="3200400" y="5181600"/>
            <a:ext cx="4572000" cy="1200329"/>
          </a:xfrm>
          <a:prstGeom prst="rect">
            <a:avLst/>
          </a:prstGeom>
        </p:spPr>
        <p:txBody>
          <a:bodyPr>
            <a:spAutoFit/>
          </a:bodyPr>
          <a:lstStyle/>
          <a:p>
            <a:r>
              <a:rPr lang="en-US" dirty="0">
                <a:latin typeface="Comic Sans MS" panose="030F0702030302020204" pitchFamily="66" charset="0"/>
              </a:rPr>
              <a:t>Internal controls provide</a:t>
            </a:r>
            <a:br>
              <a:rPr lang="en-US" dirty="0">
                <a:latin typeface="Comic Sans MS" panose="030F0702030302020204" pitchFamily="66" charset="0"/>
              </a:rPr>
            </a:br>
            <a:r>
              <a:rPr lang="en-US" dirty="0">
                <a:latin typeface="Comic Sans MS" panose="030F0702030302020204" pitchFamily="66" charset="0"/>
              </a:rPr>
              <a:t>reasonable, but not absolute, assurance that the organization's objectives will be achieved.</a:t>
            </a:r>
          </a:p>
        </p:txBody>
      </p:sp>
    </p:spTree>
    <p:extLst>
      <p:ext uri="{BB962C8B-B14F-4D97-AF65-F5344CB8AC3E}">
        <p14:creationId xmlns:p14="http://schemas.microsoft.com/office/powerpoint/2010/main" val="2664963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dirty="0" smtClean="0"/>
              <a:t>Revenue</a:t>
            </a:r>
          </a:p>
          <a:p>
            <a:pPr marL="0" indent="0">
              <a:buNone/>
            </a:pPr>
            <a:endParaRPr lang="en-US" sz="1800" dirty="0"/>
          </a:p>
          <a:p>
            <a:r>
              <a:rPr lang="en-US" sz="2800" dirty="0" smtClean="0"/>
              <a:t>Risk -Embezzlement</a:t>
            </a:r>
            <a:endParaRPr lang="en-US" sz="2800" dirty="0"/>
          </a:p>
          <a:p>
            <a:endParaRPr lang="en-US" dirty="0"/>
          </a:p>
        </p:txBody>
      </p:sp>
      <p:pic>
        <p:nvPicPr>
          <p:cNvPr id="7" name="Picture 17" descr="Embezzlement petty ca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2800"/>
            <a:ext cx="356973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EB8A13F-DA60-480A-B22B-C9CC37D33DAE}" type="slidenum">
              <a:rPr lang="en-US" smtClean="0"/>
              <a:pPr/>
              <a:t>44</a:t>
            </a:fld>
            <a:endParaRPr lang="en-US"/>
          </a:p>
        </p:txBody>
      </p:sp>
    </p:spTree>
    <p:extLst>
      <p:ext uri="{BB962C8B-B14F-4D97-AF65-F5344CB8AC3E}">
        <p14:creationId xmlns:p14="http://schemas.microsoft.com/office/powerpoint/2010/main" val="163211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r>
              <a:rPr lang="en-US" dirty="0" smtClean="0"/>
              <a:t>Rita </a:t>
            </a:r>
            <a:r>
              <a:rPr lang="en-US" dirty="0" err="1" smtClean="0"/>
              <a:t>Crundwell</a:t>
            </a:r>
            <a:r>
              <a:rPr lang="en-US" dirty="0" smtClean="0"/>
              <a:t> – Financial Manager for City of Dixon, Illinois</a:t>
            </a:r>
          </a:p>
          <a:p>
            <a:pPr lvl="1"/>
            <a:r>
              <a:rPr lang="en-US" dirty="0" smtClean="0"/>
              <a:t>Sole control of city finances</a:t>
            </a:r>
          </a:p>
          <a:p>
            <a:pPr lvl="1"/>
            <a:r>
              <a:rPr lang="en-US" dirty="0" smtClean="0"/>
              <a:t>Opened secret bank account</a:t>
            </a:r>
          </a:p>
          <a:p>
            <a:pPr lvl="1"/>
            <a:r>
              <a:rPr lang="en-US" dirty="0" smtClean="0"/>
              <a:t>Discovered during extended vacation</a:t>
            </a:r>
          </a:p>
          <a:p>
            <a:pPr lvl="1"/>
            <a:r>
              <a:rPr lang="en-US" dirty="0" smtClean="0"/>
              <a:t>Scheme covered 20 years; $53 million	</a:t>
            </a:r>
          </a:p>
          <a:p>
            <a:pPr lvl="2"/>
            <a:r>
              <a:rPr lang="en-US" dirty="0" smtClean="0"/>
              <a:t>Arrested 4/2012</a:t>
            </a:r>
            <a:endParaRPr lang="en-US" dirty="0"/>
          </a:p>
        </p:txBody>
      </p:sp>
      <p:pic>
        <p:nvPicPr>
          <p:cNvPr id="4" name="Picture 1" descr="Rita Crundwell leaves a courtroom in Dixon 22 October 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895600"/>
            <a:ext cx="15335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AEB8A13F-DA60-480A-B22B-C9CC37D33DAE}" type="slidenum">
              <a:rPr lang="en-US" smtClean="0"/>
              <a:pPr/>
              <a:t>45</a:t>
            </a:fld>
            <a:endParaRPr lang="en-US"/>
          </a:p>
        </p:txBody>
      </p:sp>
    </p:spTree>
    <p:extLst>
      <p:ext uri="{BB962C8B-B14F-4D97-AF65-F5344CB8AC3E}">
        <p14:creationId xmlns:p14="http://schemas.microsoft.com/office/powerpoint/2010/main" val="4162165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sz="half" idx="1"/>
          </p:nvPr>
        </p:nvSpPr>
        <p:spPr/>
        <p:txBody>
          <a:bodyPr/>
          <a:lstStyle/>
          <a:p>
            <a:pPr marL="0" indent="0">
              <a:buNone/>
            </a:pPr>
            <a:r>
              <a:rPr lang="en-US" dirty="0" smtClean="0"/>
              <a:t>Revenue: </a:t>
            </a:r>
            <a:r>
              <a:rPr lang="en-US" dirty="0" smtClean="0">
                <a:effectLst>
                  <a:outerShdw blurRad="38100" dist="38100" dir="2700000" algn="tl">
                    <a:srgbClr val="000000">
                      <a:alpha val="43137"/>
                    </a:srgbClr>
                  </a:outerShdw>
                </a:effectLst>
              </a:rPr>
              <a:t>Controls</a:t>
            </a:r>
          </a:p>
          <a:p>
            <a:r>
              <a:rPr lang="en-US" sz="2800" dirty="0"/>
              <a:t>Four Stages</a:t>
            </a:r>
          </a:p>
          <a:p>
            <a:pPr lvl="1"/>
            <a:r>
              <a:rPr lang="en-US" sz="2400" dirty="0" smtClean="0"/>
              <a:t>Receiving</a:t>
            </a:r>
          </a:p>
          <a:p>
            <a:pPr lvl="1"/>
            <a:r>
              <a:rPr lang="en-US" sz="2400" dirty="0" smtClean="0"/>
              <a:t>Depositing</a:t>
            </a:r>
          </a:p>
          <a:p>
            <a:pPr lvl="1"/>
            <a:r>
              <a:rPr lang="en-US" sz="2400" dirty="0" smtClean="0"/>
              <a:t>_________</a:t>
            </a:r>
          </a:p>
          <a:p>
            <a:pPr lvl="1"/>
            <a:r>
              <a:rPr lang="en-US" sz="2400" dirty="0" smtClean="0"/>
              <a:t>Reconciling</a:t>
            </a:r>
            <a:endParaRPr lang="en-US" sz="2400" dirty="0"/>
          </a:p>
          <a:p>
            <a:endParaRPr lang="en-US" dirty="0" smtClean="0"/>
          </a:p>
          <a:p>
            <a:pPr marL="0" indent="0">
              <a:buNone/>
            </a:pP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55673" y="1981200"/>
            <a:ext cx="3200400" cy="1371600"/>
          </a:xfrm>
        </p:spPr>
      </p:pic>
      <p:sp>
        <p:nvSpPr>
          <p:cNvPr id="4" name="Slide Number Placeholder 3"/>
          <p:cNvSpPr>
            <a:spLocks noGrp="1"/>
          </p:cNvSpPr>
          <p:nvPr>
            <p:ph type="sldNum" sz="quarter" idx="12"/>
          </p:nvPr>
        </p:nvSpPr>
        <p:spPr/>
        <p:txBody>
          <a:bodyPr/>
          <a:lstStyle/>
          <a:p>
            <a:fld id="{AEB8A13F-DA60-480A-B22B-C9CC37D33DAE}" type="slidenum">
              <a:rPr lang="en-US" smtClean="0"/>
              <a:pPr/>
              <a:t>46</a:t>
            </a:fld>
            <a:endParaRPr lang="en-US"/>
          </a:p>
        </p:txBody>
      </p:sp>
      <p:sp>
        <p:nvSpPr>
          <p:cNvPr id="7" name="Lightning Bolt 6"/>
          <p:cNvSpPr/>
          <p:nvPr/>
        </p:nvSpPr>
        <p:spPr bwMode="auto">
          <a:xfrm>
            <a:off x="5081155" y="2092036"/>
            <a:ext cx="457200" cy="4114800"/>
          </a:xfrm>
          <a:prstGeom prst="lightningBol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5943600" y="3352800"/>
            <a:ext cx="2286000" cy="1384995"/>
          </a:xfrm>
          <a:prstGeom prst="rect">
            <a:avLst/>
          </a:prstGeom>
          <a:noFill/>
        </p:spPr>
        <p:txBody>
          <a:bodyPr wrap="square" rtlCol="0">
            <a:spAutoFit/>
          </a:bodyPr>
          <a:lstStyle/>
          <a:p>
            <a:r>
              <a:rPr lang="en-US" sz="1400" dirty="0" smtClean="0">
                <a:latin typeface="Comic Sans MS" panose="030F0702030302020204" pitchFamily="66" charset="0"/>
              </a:rPr>
              <a:t>Modern internal controls emerged with the Industrial Revolution to help prevent activities like price fixing, and stock manipulations.</a:t>
            </a:r>
            <a:endParaRPr lang="en-US" sz="1400" dirty="0">
              <a:latin typeface="Comic Sans MS" panose="030F0702030302020204" pitchFamily="66" charset="0"/>
            </a:endParaRPr>
          </a:p>
        </p:txBody>
      </p:sp>
    </p:spTree>
    <p:extLst>
      <p:ext uri="{BB962C8B-B14F-4D97-AF65-F5344CB8AC3E}">
        <p14:creationId xmlns:p14="http://schemas.microsoft.com/office/powerpoint/2010/main" val="1528893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lnSpc>
                <a:spcPct val="80000"/>
              </a:lnSpc>
              <a:buNone/>
            </a:pPr>
            <a:r>
              <a:rPr lang="en-US" dirty="0" smtClean="0"/>
              <a:t>Revenue: </a:t>
            </a:r>
            <a:r>
              <a:rPr lang="en-US" dirty="0" smtClean="0">
                <a:effectLst>
                  <a:outerShdw blurRad="38100" dist="38100" dir="2700000" algn="tl">
                    <a:srgbClr val="000000">
                      <a:alpha val="43137"/>
                    </a:srgbClr>
                  </a:outerShdw>
                </a:effectLst>
              </a:rPr>
              <a:t>Receiving</a:t>
            </a:r>
            <a:endParaRPr lang="en-US" dirty="0">
              <a:effectLst>
                <a:outerShdw blurRad="38100" dist="38100" dir="2700000" algn="tl">
                  <a:srgbClr val="000000">
                    <a:alpha val="43137"/>
                  </a:srgbClr>
                </a:outerShdw>
              </a:effectLst>
            </a:endParaRPr>
          </a:p>
          <a:p>
            <a:pPr>
              <a:lnSpc>
                <a:spcPct val="80000"/>
              </a:lnSpc>
            </a:pPr>
            <a:r>
              <a:rPr lang="en-US" dirty="0" smtClean="0"/>
              <a:t>Cash</a:t>
            </a:r>
          </a:p>
          <a:p>
            <a:pPr lvl="1">
              <a:lnSpc>
                <a:spcPct val="80000"/>
              </a:lnSpc>
            </a:pPr>
            <a:r>
              <a:rPr lang="en-US" dirty="0" smtClean="0"/>
              <a:t>Record cash immediately</a:t>
            </a:r>
          </a:p>
          <a:p>
            <a:pPr lvl="1">
              <a:lnSpc>
                <a:spcPct val="80000"/>
              </a:lnSpc>
            </a:pPr>
            <a:r>
              <a:rPr lang="en-US" dirty="0" smtClean="0"/>
              <a:t>Give </a:t>
            </a:r>
            <a:r>
              <a:rPr lang="en-US" dirty="0"/>
              <a:t>receipts to each </a:t>
            </a:r>
            <a:r>
              <a:rPr lang="en-US" dirty="0" smtClean="0"/>
              <a:t>customer</a:t>
            </a:r>
            <a:endParaRPr lang="en-US" dirty="0"/>
          </a:p>
          <a:p>
            <a:pPr lvl="1"/>
            <a:r>
              <a:rPr lang="en-US" dirty="0"/>
              <a:t>Give each cashier a separate cash </a:t>
            </a:r>
            <a:r>
              <a:rPr lang="en-US" dirty="0" smtClean="0"/>
              <a:t>drawer</a:t>
            </a:r>
          </a:p>
          <a:p>
            <a:pPr lvl="1"/>
            <a:r>
              <a:rPr lang="en-US" dirty="0" smtClean="0"/>
              <a:t>Supervisors </a:t>
            </a:r>
            <a:r>
              <a:rPr lang="en-US" dirty="0"/>
              <a:t>approve all </a:t>
            </a:r>
            <a:r>
              <a:rPr lang="en-US" dirty="0" smtClean="0"/>
              <a:t>voided/refunded transactions</a:t>
            </a:r>
            <a:endParaRPr lang="en-US" dirty="0"/>
          </a:p>
          <a:p>
            <a:pPr lvl="2">
              <a:lnSpc>
                <a:spcPct val="80000"/>
              </a:lnSpc>
            </a:pPr>
            <a:endParaRPr lang="en-US" sz="1700" dirty="0"/>
          </a:p>
          <a:p>
            <a:pPr lvl="1">
              <a:lnSpc>
                <a:spcPct val="80000"/>
              </a:lnSpc>
            </a:pPr>
            <a:endParaRPr lang="en-US" sz="2100" dirty="0"/>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47</a:t>
            </a:fld>
            <a:endParaRPr lang="en-US"/>
          </a:p>
        </p:txBody>
      </p:sp>
    </p:spTree>
    <p:extLst>
      <p:ext uri="{BB962C8B-B14F-4D97-AF65-F5344CB8AC3E}">
        <p14:creationId xmlns:p14="http://schemas.microsoft.com/office/powerpoint/2010/main" val="1149222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type="title"/>
          </p:nvPr>
        </p:nvSpPr>
        <p:spPr/>
        <p:txBody>
          <a:bodyPr/>
          <a:lstStyle/>
          <a:p>
            <a:r>
              <a:rPr lang="en-US" dirty="0" smtClean="0"/>
              <a:t>Major Fiscal Processes</a:t>
            </a:r>
          </a:p>
        </p:txBody>
      </p:sp>
      <p:sp>
        <p:nvSpPr>
          <p:cNvPr id="3" name="Content Placeholder 2"/>
          <p:cNvSpPr>
            <a:spLocks noGrp="1"/>
          </p:cNvSpPr>
          <p:nvPr>
            <p:ph idx="1"/>
          </p:nvPr>
        </p:nvSpPr>
        <p:spPr>
          <a:xfrm>
            <a:off x="609600" y="2017713"/>
            <a:ext cx="8345488" cy="4114800"/>
          </a:xfrm>
        </p:spPr>
        <p:txBody>
          <a:bodyPr/>
          <a:lstStyle/>
          <a:p>
            <a:pPr marL="0" indent="0">
              <a:buNone/>
            </a:pPr>
            <a:r>
              <a:rPr lang="en-US" dirty="0" smtClean="0"/>
              <a:t>Refund/Voids Scam:</a:t>
            </a:r>
          </a:p>
          <a:p>
            <a:r>
              <a:rPr lang="en-US" sz="2800" dirty="0" smtClean="0"/>
              <a:t>Tina Graham processed apps for birth/death certificates:</a:t>
            </a:r>
          </a:p>
          <a:p>
            <a:pPr lvl="1"/>
            <a:r>
              <a:rPr lang="en-US" sz="2400" dirty="0" smtClean="0"/>
              <a:t>Void receipts, keep funds</a:t>
            </a:r>
          </a:p>
          <a:p>
            <a:pPr lvl="1"/>
            <a:r>
              <a:rPr lang="en-US" sz="2400" dirty="0" smtClean="0"/>
              <a:t>Remove all copies from book, keep funds</a:t>
            </a:r>
          </a:p>
          <a:p>
            <a:pPr lvl="1"/>
            <a:r>
              <a:rPr lang="en-US" sz="2400" dirty="0" smtClean="0"/>
              <a:t>No receipts, keep funds</a:t>
            </a:r>
          </a:p>
          <a:p>
            <a:pPr lvl="1"/>
            <a:endParaRPr lang="en-US" sz="2400" dirty="0"/>
          </a:p>
          <a:p>
            <a:pPr lvl="1"/>
            <a:r>
              <a:rPr lang="en-US" sz="2400" dirty="0" smtClean="0"/>
              <a:t>Embezzled nearly $10,000</a:t>
            </a:r>
            <a:endParaRPr lang="en-US" sz="2400" dirty="0"/>
          </a:p>
        </p:txBody>
      </p:sp>
      <p:sp>
        <p:nvSpPr>
          <p:cNvPr id="4" name="Slide Number Placeholder 3"/>
          <p:cNvSpPr>
            <a:spLocks noGrp="1"/>
          </p:cNvSpPr>
          <p:nvPr>
            <p:ph type="sldNum" sz="quarter" idx="12"/>
          </p:nvPr>
        </p:nvSpPr>
        <p:spPr/>
        <p:txBody>
          <a:bodyPr/>
          <a:lstStyle/>
          <a:p>
            <a:fld id="{876C0DF9-0056-4FD3-97F5-6BB486913ACF}" type="slidenum">
              <a:rPr lang="en-US" smtClean="0"/>
              <a:pPr/>
              <a:t>48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961" y="5105400"/>
            <a:ext cx="2076450" cy="165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70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lnSpc>
                <a:spcPct val="80000"/>
              </a:lnSpc>
              <a:buNone/>
            </a:pPr>
            <a:r>
              <a:rPr lang="en-US" sz="2800" dirty="0" smtClean="0"/>
              <a:t>Revenue: </a:t>
            </a:r>
            <a:r>
              <a:rPr lang="en-US" sz="2800" dirty="0" smtClean="0">
                <a:effectLst>
                  <a:outerShdw blurRad="38100" dist="38100" dir="2700000" algn="tl">
                    <a:srgbClr val="000000">
                      <a:alpha val="43137"/>
                    </a:srgbClr>
                  </a:outerShdw>
                </a:effectLst>
              </a:rPr>
              <a:t>Receiving</a:t>
            </a:r>
            <a:endParaRPr lang="en-US" sz="2800" dirty="0">
              <a:effectLst>
                <a:outerShdw blurRad="38100" dist="38100" dir="2700000" algn="tl">
                  <a:srgbClr val="000000">
                    <a:alpha val="43137"/>
                  </a:srgbClr>
                </a:outerShdw>
              </a:effectLst>
            </a:endParaRPr>
          </a:p>
          <a:p>
            <a:pPr>
              <a:lnSpc>
                <a:spcPct val="80000"/>
              </a:lnSpc>
            </a:pPr>
            <a:r>
              <a:rPr lang="en-US" sz="2400" dirty="0"/>
              <a:t>Checks in Person</a:t>
            </a:r>
          </a:p>
          <a:p>
            <a:pPr lvl="2">
              <a:lnSpc>
                <a:spcPct val="80000"/>
              </a:lnSpc>
            </a:pPr>
            <a:r>
              <a:rPr lang="en-US" sz="2000" dirty="0"/>
              <a:t>Numeric </a:t>
            </a:r>
            <a:r>
              <a:rPr lang="en-US" sz="2000" dirty="0" smtClean="0"/>
              <a:t>should </a:t>
            </a:r>
            <a:r>
              <a:rPr lang="en-US" sz="2000" dirty="0"/>
              <a:t>agree with written amount</a:t>
            </a:r>
          </a:p>
          <a:p>
            <a:pPr lvl="2">
              <a:lnSpc>
                <a:spcPct val="80000"/>
              </a:lnSpc>
            </a:pPr>
            <a:r>
              <a:rPr lang="en-US" sz="2000" dirty="0"/>
              <a:t>No postdated checks, no foreign checks</a:t>
            </a:r>
          </a:p>
          <a:p>
            <a:pPr>
              <a:lnSpc>
                <a:spcPct val="80000"/>
              </a:lnSpc>
            </a:pPr>
            <a:r>
              <a:rPr lang="en-US" sz="2400" dirty="0" smtClean="0"/>
              <a:t>Checks </a:t>
            </a:r>
            <a:r>
              <a:rPr lang="en-US" sz="2400" dirty="0"/>
              <a:t>in Mail</a:t>
            </a:r>
          </a:p>
          <a:p>
            <a:pPr lvl="2">
              <a:lnSpc>
                <a:spcPct val="80000"/>
              </a:lnSpc>
            </a:pPr>
            <a:r>
              <a:rPr lang="en-US" sz="2000" dirty="0"/>
              <a:t>Open in secure area as soon as mail </a:t>
            </a:r>
            <a:r>
              <a:rPr lang="en-US" sz="2000" dirty="0" smtClean="0"/>
              <a:t>arrives </a:t>
            </a:r>
            <a:endParaRPr lang="en-US" sz="2000" dirty="0"/>
          </a:p>
          <a:p>
            <a:pPr lvl="2">
              <a:lnSpc>
                <a:spcPct val="80000"/>
              </a:lnSpc>
            </a:pPr>
            <a:r>
              <a:rPr lang="en-US" sz="2000" dirty="0"/>
              <a:t>Two people under supervision or </a:t>
            </a:r>
            <a:r>
              <a:rPr lang="en-US" sz="2000" dirty="0" smtClean="0"/>
              <a:t>surveillance</a:t>
            </a:r>
          </a:p>
          <a:p>
            <a:pPr>
              <a:lnSpc>
                <a:spcPct val="80000"/>
              </a:lnSpc>
            </a:pPr>
            <a:r>
              <a:rPr lang="en-US" sz="2400" dirty="0" smtClean="0"/>
              <a:t>All Checks</a:t>
            </a:r>
            <a:endParaRPr lang="en-US" sz="2400" dirty="0"/>
          </a:p>
          <a:p>
            <a:pPr lvl="2">
              <a:lnSpc>
                <a:spcPct val="80000"/>
              </a:lnSpc>
            </a:pPr>
            <a:r>
              <a:rPr lang="en-US" sz="2000" dirty="0" smtClean="0"/>
              <a:t>Record </a:t>
            </a:r>
            <a:r>
              <a:rPr lang="en-US" sz="2000" dirty="0"/>
              <a:t>or log immediately</a:t>
            </a:r>
          </a:p>
          <a:p>
            <a:pPr lvl="1">
              <a:lnSpc>
                <a:spcPct val="80000"/>
              </a:lnSpc>
            </a:pPr>
            <a:endParaRPr lang="en-US" sz="2100" dirty="0"/>
          </a:p>
          <a:p>
            <a:pPr lvl="1">
              <a:lnSpc>
                <a:spcPct val="80000"/>
              </a:lnSpc>
            </a:pPr>
            <a:endParaRPr lang="en-US" sz="2100" dirty="0"/>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49</a:t>
            </a:fld>
            <a:endParaRPr lang="en-US"/>
          </a:p>
        </p:txBody>
      </p:sp>
    </p:spTree>
    <p:extLst>
      <p:ext uri="{BB962C8B-B14F-4D97-AF65-F5344CB8AC3E}">
        <p14:creationId xmlns:p14="http://schemas.microsoft.com/office/powerpoint/2010/main" val="3144576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152400"/>
            <a:ext cx="7793037" cy="1462087"/>
          </a:xfrm>
          <a:noFill/>
          <a:ln/>
        </p:spPr>
        <p:txBody>
          <a:bodyPr lIns="92075" tIns="46038" rIns="92075" bIns="46038" anchor="ctr"/>
          <a:lstStyle/>
          <a:p>
            <a:r>
              <a:rPr lang="en-US" dirty="0" smtClean="0"/>
              <a:t>Internal Controls Overview</a:t>
            </a:r>
            <a:endParaRPr lang="en-US" dirty="0"/>
          </a:p>
        </p:txBody>
      </p:sp>
      <p:sp>
        <p:nvSpPr>
          <p:cNvPr id="9219" name="Rectangle 3"/>
          <p:cNvSpPr>
            <a:spLocks noGrp="1" noChangeArrowheads="1"/>
          </p:cNvSpPr>
          <p:nvPr>
            <p:ph type="body" idx="1"/>
          </p:nvPr>
        </p:nvSpPr>
        <p:spPr>
          <a:xfrm>
            <a:off x="1182688" y="1828800"/>
            <a:ext cx="7772400" cy="4952999"/>
          </a:xfrm>
          <a:noFill/>
          <a:ln>
            <a:prstDash val="lgDash"/>
          </a:ln>
        </p:spPr>
        <p:txBody>
          <a:bodyPr lIns="182562" tIns="46038" rIns="182562" bIns="46038"/>
          <a:lstStyle/>
          <a:p>
            <a:pPr algn="ctr">
              <a:buNone/>
              <a:defRPr/>
            </a:pPr>
            <a:r>
              <a:rPr lang="en-US" sz="2800" dirty="0">
                <a:solidFill>
                  <a:schemeClr val="tx2">
                    <a:lumMod val="60000"/>
                    <a:lumOff val="40000"/>
                  </a:schemeClr>
                </a:solidFill>
              </a:rPr>
              <a:t>NAC 353A.100 </a:t>
            </a:r>
            <a:r>
              <a:rPr lang="en-US" sz="2800" dirty="0"/>
              <a:t> </a:t>
            </a:r>
            <a:endParaRPr lang="en-US" sz="2800" dirty="0" smtClean="0"/>
          </a:p>
          <a:p>
            <a:pPr algn="ctr">
              <a:buNone/>
              <a:defRPr/>
            </a:pPr>
            <a:r>
              <a:rPr lang="en-US" b="1" dirty="0" smtClean="0"/>
              <a:t>“</a:t>
            </a:r>
            <a:r>
              <a:rPr lang="en-US" sz="2800" b="1" dirty="0"/>
              <a:t>Training for administration of budgetary accounts”</a:t>
            </a:r>
          </a:p>
          <a:p>
            <a:r>
              <a:rPr lang="en-US" sz="2800" dirty="0" smtClean="0"/>
              <a:t>Head of each Agency</a:t>
            </a:r>
            <a:endParaRPr lang="en-US" sz="2800" dirty="0"/>
          </a:p>
          <a:p>
            <a:r>
              <a:rPr lang="en-US" sz="2800" dirty="0" smtClean="0"/>
              <a:t>Employees who administer budgetary accounts</a:t>
            </a:r>
            <a:endParaRPr lang="en-US" dirty="0" smtClean="0"/>
          </a:p>
          <a:p>
            <a:pPr marL="0" indent="0">
              <a:buNone/>
            </a:pPr>
            <a:r>
              <a:rPr lang="en-US" dirty="0" smtClean="0"/>
              <a:t> </a:t>
            </a:r>
            <a:r>
              <a:rPr lang="en-US" dirty="0" smtClean="0">
                <a:solidFill>
                  <a:srgbClr val="7030A0"/>
                </a:solidFill>
                <a:latin typeface="Wickenden Cafe NDP" pitchFamily="2" charset="0"/>
              </a:rPr>
              <a:t>“Shall attend Internal Controls Training every 5 years”</a:t>
            </a:r>
            <a:r>
              <a:rPr lang="en-US" sz="1200" dirty="0" smtClean="0">
                <a:solidFill>
                  <a:srgbClr val="7030A0"/>
                </a:solidFill>
                <a:latin typeface="Wickenden Cafe NDP" pitchFamily="2" charset="0"/>
              </a:rPr>
              <a:t>                                                                                                                                                  </a:t>
            </a:r>
          </a:p>
        </p:txBody>
      </p:sp>
      <p:sp>
        <p:nvSpPr>
          <p:cNvPr id="3" name="Slide Number Placeholder 2"/>
          <p:cNvSpPr>
            <a:spLocks noGrp="1"/>
          </p:cNvSpPr>
          <p:nvPr>
            <p:ph type="sldNum" sz="quarter" idx="12"/>
          </p:nvPr>
        </p:nvSpPr>
        <p:spPr/>
        <p:txBody>
          <a:bodyPr/>
          <a:lstStyle/>
          <a:p>
            <a:fld id="{AEB8A13F-DA60-480A-B22B-C9CC37D33DAE}" type="slidenum">
              <a:rPr lang="en-US" smtClean="0"/>
              <a:pPr/>
              <a:t>5</a:t>
            </a:fld>
            <a:endParaRPr lang="en-US"/>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buNone/>
            </a:pPr>
            <a:r>
              <a:rPr lang="en-US" sz="2800" dirty="0" smtClean="0"/>
              <a:t>Revenue: </a:t>
            </a:r>
            <a:r>
              <a:rPr lang="en-US" sz="2800" dirty="0" smtClean="0">
                <a:effectLst>
                  <a:outerShdw blurRad="38100" dist="38100" dir="2700000" algn="tl">
                    <a:srgbClr val="000000">
                      <a:alpha val="43137"/>
                    </a:srgbClr>
                  </a:outerShdw>
                </a:effectLst>
              </a:rPr>
              <a:t>Depositing</a:t>
            </a:r>
            <a:endParaRPr lang="en-US" sz="2800" dirty="0">
              <a:effectLst>
                <a:outerShdw blurRad="38100" dist="38100" dir="2700000" algn="tl">
                  <a:srgbClr val="000000">
                    <a:alpha val="43137"/>
                  </a:srgbClr>
                </a:outerShdw>
              </a:effectLst>
            </a:endParaRPr>
          </a:p>
          <a:p>
            <a:r>
              <a:rPr lang="en-US" sz="2400" dirty="0"/>
              <a:t>Segregate depositing from </a:t>
            </a:r>
            <a:r>
              <a:rPr lang="en-US" sz="2400" dirty="0" smtClean="0"/>
              <a:t>receiving</a:t>
            </a:r>
          </a:p>
          <a:p>
            <a:r>
              <a:rPr lang="en-US" sz="2400" dirty="0" smtClean="0"/>
              <a:t>Prepare </a:t>
            </a:r>
            <a:r>
              <a:rPr lang="en-US" sz="2400" dirty="0"/>
              <a:t>in secure area </a:t>
            </a:r>
            <a:endParaRPr lang="en-US" sz="2400" dirty="0" smtClean="0"/>
          </a:p>
          <a:p>
            <a:r>
              <a:rPr lang="en-US" sz="2400" dirty="0" smtClean="0"/>
              <a:t>Secure </a:t>
            </a:r>
            <a:r>
              <a:rPr lang="en-US" sz="2400" dirty="0"/>
              <a:t>funds until deposit</a:t>
            </a:r>
          </a:p>
          <a:p>
            <a:pPr lvl="2"/>
            <a:r>
              <a:rPr lang="en-US" sz="2000" dirty="0"/>
              <a:t>Locked file cabinet, safe, etc.</a:t>
            </a:r>
          </a:p>
          <a:p>
            <a:pPr lvl="2"/>
            <a:r>
              <a:rPr lang="en-US" sz="2000" dirty="0"/>
              <a:t>Safeguard combo, keys,</a:t>
            </a:r>
            <a:r>
              <a:rPr lang="en-US" dirty="0"/>
              <a:t> </a:t>
            </a:r>
            <a:endParaRPr lang="en-US" dirty="0" smtClean="0"/>
          </a:p>
          <a:p>
            <a:r>
              <a:rPr lang="en-US" sz="2400" dirty="0" smtClean="0">
                <a:solidFill>
                  <a:schemeClr val="tx2">
                    <a:lumMod val="60000"/>
                    <a:lumOff val="40000"/>
                  </a:schemeClr>
                </a:solidFill>
              </a:rPr>
              <a:t>NRS </a:t>
            </a:r>
            <a:r>
              <a:rPr lang="en-US" sz="2400" dirty="0">
                <a:solidFill>
                  <a:schemeClr val="tx2">
                    <a:lumMod val="60000"/>
                    <a:lumOff val="40000"/>
                  </a:schemeClr>
                </a:solidFill>
              </a:rPr>
              <a:t>353.250 </a:t>
            </a:r>
            <a:r>
              <a:rPr lang="en-US" sz="2400" dirty="0" smtClean="0">
                <a:solidFill>
                  <a:schemeClr val="tx2">
                    <a:lumMod val="60000"/>
                    <a:lumOff val="40000"/>
                  </a:schemeClr>
                </a:solidFill>
              </a:rPr>
              <a:t>- </a:t>
            </a:r>
            <a:r>
              <a:rPr lang="en-US" sz="2400" dirty="0" smtClean="0"/>
              <a:t>Bank Deposits</a:t>
            </a:r>
          </a:p>
          <a:p>
            <a:pPr lvl="2"/>
            <a:r>
              <a:rPr lang="en-US" sz="2000" dirty="0" smtClean="0"/>
              <a:t>Deposit funds at least </a:t>
            </a:r>
            <a:r>
              <a:rPr lang="en-US" sz="2000" u="sng" dirty="0" smtClean="0"/>
              <a:t> </a:t>
            </a:r>
            <a:r>
              <a:rPr lang="en-US" sz="2000" dirty="0" smtClean="0"/>
              <a:t>_____  </a:t>
            </a:r>
            <a:r>
              <a:rPr lang="en-US" sz="2000" u="sng" dirty="0" smtClean="0"/>
              <a:t>   </a:t>
            </a:r>
            <a:r>
              <a:rPr lang="en-US" sz="2000" dirty="0" smtClean="0"/>
              <a:t> </a:t>
            </a:r>
            <a:r>
              <a:rPr lang="en-US" sz="2000" u="sng" dirty="0" smtClean="0"/>
              <a:t>______ _</a:t>
            </a:r>
            <a:endParaRPr lang="en-US" sz="2000" u="sng" dirty="0"/>
          </a:p>
          <a:p>
            <a:pPr lvl="2"/>
            <a:r>
              <a:rPr lang="en-US" sz="2000" dirty="0" smtClean="0"/>
              <a:t>$</a:t>
            </a:r>
            <a:r>
              <a:rPr lang="en-US" sz="2000" dirty="0"/>
              <a:t>10k or more - next working day</a:t>
            </a:r>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50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971800"/>
            <a:ext cx="2133600" cy="2133600"/>
          </a:xfrm>
          <a:prstGeom prst="rect">
            <a:avLst/>
          </a:prstGeom>
        </p:spPr>
      </p:pic>
    </p:spTree>
    <p:extLst>
      <p:ext uri="{BB962C8B-B14F-4D97-AF65-F5344CB8AC3E}">
        <p14:creationId xmlns:p14="http://schemas.microsoft.com/office/powerpoint/2010/main" val="19827796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buNone/>
            </a:pPr>
            <a:r>
              <a:rPr lang="en-US" sz="2800" dirty="0" smtClean="0"/>
              <a:t>Revenue: </a:t>
            </a:r>
            <a:r>
              <a:rPr lang="en-US" sz="2800" dirty="0" smtClean="0">
                <a:effectLst>
                  <a:outerShdw blurRad="38100" dist="38100" dir="2700000" algn="tl">
                    <a:srgbClr val="000000">
                      <a:alpha val="43137"/>
                    </a:srgbClr>
                  </a:outerShdw>
                </a:effectLst>
              </a:rPr>
              <a:t>Recording</a:t>
            </a:r>
            <a:endParaRPr lang="en-US" sz="2800" dirty="0">
              <a:effectLst>
                <a:outerShdw blurRad="38100" dist="38100" dir="2700000" algn="tl">
                  <a:srgbClr val="000000">
                    <a:alpha val="43137"/>
                  </a:srgbClr>
                </a:outerShdw>
              </a:effectLst>
            </a:endParaRPr>
          </a:p>
          <a:p>
            <a:r>
              <a:rPr lang="en-US" sz="2400" dirty="0" smtClean="0"/>
              <a:t>CRs (Cash Receipts) should be keyed into Advantage the same day of deposit</a:t>
            </a:r>
          </a:p>
          <a:p>
            <a:pPr lvl="1"/>
            <a:r>
              <a:rPr lang="en-US" sz="2000" dirty="0" smtClean="0"/>
              <a:t>Never later than  2 days after deposit</a:t>
            </a:r>
          </a:p>
          <a:p>
            <a:pPr lvl="1"/>
            <a:r>
              <a:rPr lang="en-US" sz="2000" dirty="0" smtClean="0"/>
              <a:t>Date of deposit is the date of record</a:t>
            </a:r>
          </a:p>
          <a:p>
            <a:r>
              <a:rPr lang="en-US" sz="2400" dirty="0" smtClean="0"/>
              <a:t>Post </a:t>
            </a:r>
            <a:r>
              <a:rPr lang="en-US" sz="2400" dirty="0"/>
              <a:t>to ledgers (A/R, Sales, Fees, Deposits)</a:t>
            </a:r>
          </a:p>
          <a:p>
            <a:pPr lvl="2"/>
            <a:r>
              <a:rPr lang="en-US" dirty="0"/>
              <a:t>Segregate from receiving the $$$</a:t>
            </a:r>
          </a:p>
          <a:p>
            <a:pPr lvl="2"/>
            <a:r>
              <a:rPr lang="en-US" dirty="0"/>
              <a:t>Segregate from depositing the $$$</a:t>
            </a:r>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51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5185562"/>
            <a:ext cx="1447800" cy="1331335"/>
          </a:xfrm>
          <a:prstGeom prst="rect">
            <a:avLst/>
          </a:prstGeom>
        </p:spPr>
      </p:pic>
    </p:spTree>
    <p:extLst>
      <p:ext uri="{BB962C8B-B14F-4D97-AF65-F5344CB8AC3E}">
        <p14:creationId xmlns:p14="http://schemas.microsoft.com/office/powerpoint/2010/main" val="3205356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buNone/>
            </a:pPr>
            <a:r>
              <a:rPr lang="en-US" sz="2800" dirty="0" smtClean="0"/>
              <a:t>Revenue: </a:t>
            </a:r>
            <a:r>
              <a:rPr lang="en-US" sz="2800" dirty="0" smtClean="0">
                <a:effectLst>
                  <a:outerShdw blurRad="38100" dist="38100" dir="2700000" algn="tl">
                    <a:srgbClr val="000000">
                      <a:alpha val="43137"/>
                    </a:srgbClr>
                  </a:outerShdw>
                </a:effectLst>
              </a:rPr>
              <a:t>Reconciling</a:t>
            </a:r>
            <a:endParaRPr lang="en-US" sz="2800" dirty="0">
              <a:effectLst>
                <a:outerShdw blurRad="38100" dist="38100" dir="2700000" algn="tl">
                  <a:srgbClr val="000000">
                    <a:alpha val="43137"/>
                  </a:srgbClr>
                </a:outerShdw>
              </a:effectLst>
            </a:endParaRPr>
          </a:p>
          <a:p>
            <a:r>
              <a:rPr lang="en-US" sz="2400" dirty="0" smtClean="0"/>
              <a:t>Segregate </a:t>
            </a:r>
            <a:r>
              <a:rPr lang="en-US" sz="2400" dirty="0"/>
              <a:t>from receiving and depositing</a:t>
            </a:r>
          </a:p>
          <a:p>
            <a:pPr lvl="2"/>
            <a:r>
              <a:rPr lang="en-US" sz="2000" dirty="0"/>
              <a:t>Daily – Deposit ledger increase to $$$ received</a:t>
            </a:r>
          </a:p>
          <a:p>
            <a:pPr lvl="2"/>
            <a:r>
              <a:rPr lang="en-US" sz="2000" dirty="0"/>
              <a:t>Daily - Bank deposit to $$$ received</a:t>
            </a:r>
          </a:p>
          <a:p>
            <a:pPr lvl="2"/>
            <a:r>
              <a:rPr lang="en-US" sz="2000" dirty="0"/>
              <a:t>Weekly or Monthly - A/R payments, fees, deposit ledger increase to BSR</a:t>
            </a:r>
          </a:p>
          <a:p>
            <a:pPr lvl="2"/>
            <a:r>
              <a:rPr lang="en-US" sz="2000" dirty="0"/>
              <a:t>Monthly – Review A/R delinquency reports</a:t>
            </a:r>
          </a:p>
          <a:p>
            <a:r>
              <a:rPr lang="en-US" sz="2400" dirty="0"/>
              <a:t>Payments, sales, permits need controls</a:t>
            </a:r>
          </a:p>
          <a:p>
            <a:pPr lvl="2"/>
            <a:r>
              <a:rPr lang="en-US" sz="2000" dirty="0"/>
              <a:t>Sales – secure inventory</a:t>
            </a:r>
          </a:p>
          <a:p>
            <a:pPr lvl="2"/>
            <a:r>
              <a:rPr lang="en-US" sz="2000" dirty="0"/>
              <a:t>A/R payments – limit access to ledger</a:t>
            </a:r>
          </a:p>
          <a:p>
            <a:pPr lvl="2"/>
            <a:r>
              <a:rPr lang="en-US" sz="2000" dirty="0"/>
              <a:t>Permits issues – secure inventory, use pre-numbered forms</a:t>
            </a:r>
          </a:p>
          <a:p>
            <a:endParaRPr lang="en-US" dirty="0"/>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52</a:t>
            </a:fld>
            <a:endParaRPr lang="en-US"/>
          </a:p>
        </p:txBody>
      </p:sp>
    </p:spTree>
    <p:extLst>
      <p:ext uri="{BB962C8B-B14F-4D97-AF65-F5344CB8AC3E}">
        <p14:creationId xmlns:p14="http://schemas.microsoft.com/office/powerpoint/2010/main" val="64505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buNone/>
            </a:pPr>
            <a:r>
              <a:rPr lang="en-US" dirty="0"/>
              <a:t>Revenue: </a:t>
            </a:r>
            <a:r>
              <a:rPr lang="en-US" dirty="0" smtClean="0">
                <a:effectLst>
                  <a:outerShdw blurRad="38100" dist="38100" dir="2700000" algn="tl">
                    <a:srgbClr val="000000">
                      <a:alpha val="43137"/>
                    </a:srgbClr>
                  </a:outerShdw>
                </a:effectLst>
              </a:rPr>
              <a:t>Scam</a:t>
            </a:r>
            <a:endParaRPr lang="en-US" dirty="0">
              <a:effectLst>
                <a:outerShdw blurRad="38100" dist="38100" dir="2700000" algn="tl">
                  <a:srgbClr val="000000">
                    <a:alpha val="43137"/>
                  </a:srgbClr>
                </a:outerShdw>
              </a:effectLst>
            </a:endParaRPr>
          </a:p>
          <a:p>
            <a:r>
              <a:rPr lang="en-US" sz="2800" dirty="0" smtClean="0"/>
              <a:t>Sandra K Hunter of Carson City</a:t>
            </a:r>
          </a:p>
          <a:p>
            <a:r>
              <a:rPr lang="en-US" sz="2800" dirty="0" smtClean="0"/>
              <a:t>Misdirected rental payments at a rental property management company</a:t>
            </a:r>
          </a:p>
          <a:p>
            <a:r>
              <a:rPr lang="en-US" sz="2800" dirty="0" smtClean="0"/>
              <a:t>Over 2 year period - $100,000</a:t>
            </a:r>
          </a:p>
          <a:p>
            <a:r>
              <a:rPr lang="en-US" sz="2800" dirty="0" smtClean="0"/>
              <a:t>Had prior embezzlement conviction of $44,000</a:t>
            </a:r>
          </a:p>
          <a:p>
            <a:endParaRPr lang="en-US" sz="2800" dirty="0" smtClean="0"/>
          </a:p>
          <a:p>
            <a:endParaRPr lang="en-US" dirty="0"/>
          </a:p>
        </p:txBody>
      </p:sp>
      <p:pic>
        <p:nvPicPr>
          <p:cNvPr id="1026" name="Picture 2" descr="Sandra Kay Hu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914400"/>
            <a:ext cx="1714500"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EB8A13F-DA60-480A-B22B-C9CC37D33DAE}" type="slidenum">
              <a:rPr lang="en-US" smtClean="0"/>
              <a:pPr/>
              <a:t>53</a:t>
            </a:fld>
            <a:endParaRPr lang="en-US"/>
          </a:p>
        </p:txBody>
      </p:sp>
    </p:spTree>
    <p:extLst>
      <p:ext uri="{BB962C8B-B14F-4D97-AF65-F5344CB8AC3E}">
        <p14:creationId xmlns:p14="http://schemas.microsoft.com/office/powerpoint/2010/main" val="1265973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Time!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2438400"/>
            <a:ext cx="3653029" cy="3581400"/>
          </a:xfrm>
        </p:spPr>
      </p:pic>
      <p:sp>
        <p:nvSpPr>
          <p:cNvPr id="3" name="Slide Number Placeholder 2"/>
          <p:cNvSpPr>
            <a:spLocks noGrp="1"/>
          </p:cNvSpPr>
          <p:nvPr>
            <p:ph type="sldNum" sz="quarter" idx="12"/>
          </p:nvPr>
        </p:nvSpPr>
        <p:spPr/>
        <p:txBody>
          <a:bodyPr/>
          <a:lstStyle/>
          <a:p>
            <a:fld id="{AEB8A13F-DA60-480A-B22B-C9CC37D33DAE}" type="slidenum">
              <a:rPr lang="en-US" smtClean="0"/>
              <a:pPr/>
              <a:t>54</a:t>
            </a:fld>
            <a:endParaRPr lang="en-US"/>
          </a:p>
        </p:txBody>
      </p:sp>
    </p:spTree>
    <p:extLst>
      <p:ext uri="{BB962C8B-B14F-4D97-AF65-F5344CB8AC3E}">
        <p14:creationId xmlns:p14="http://schemas.microsoft.com/office/powerpoint/2010/main" val="29556524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buNone/>
            </a:pPr>
            <a:r>
              <a:rPr lang="en-US" sz="2800" dirty="0" smtClean="0"/>
              <a:t>Purchasing and Expenditures</a:t>
            </a:r>
          </a:p>
          <a:p>
            <a:r>
              <a:rPr lang="en-US" sz="2800" dirty="0" smtClean="0"/>
              <a:t>Risk - Billing </a:t>
            </a:r>
            <a:r>
              <a:rPr lang="en-US" sz="2800" dirty="0"/>
              <a:t>schemes</a:t>
            </a:r>
          </a:p>
          <a:p>
            <a:pPr lvl="2"/>
            <a:r>
              <a:rPr lang="en-US" dirty="0"/>
              <a:t>Purchase real items for personal use</a:t>
            </a:r>
          </a:p>
          <a:p>
            <a:pPr lvl="2"/>
            <a:r>
              <a:rPr lang="en-US" dirty="0"/>
              <a:t>Purchase non-existent items from fake vendors</a:t>
            </a:r>
          </a:p>
          <a:p>
            <a:pPr lvl="2"/>
            <a:r>
              <a:rPr lang="en-US" dirty="0"/>
              <a:t>Fake claims or </a:t>
            </a:r>
            <a:r>
              <a:rPr lang="en-US" dirty="0" smtClean="0"/>
              <a:t>reimbursements</a:t>
            </a:r>
          </a:p>
          <a:p>
            <a:pPr marL="914400" lvl="2" indent="0">
              <a:buNone/>
            </a:pPr>
            <a:endParaRPr lang="en-US" dirty="0"/>
          </a:p>
          <a:p>
            <a:pPr marL="0" indent="0" algn="ctr">
              <a:buNone/>
            </a:pPr>
            <a:r>
              <a:rPr lang="en-US" dirty="0">
                <a:effectLst>
                  <a:outerShdw blurRad="38100" dist="38100" dir="2700000" algn="tl">
                    <a:srgbClr val="000000">
                      <a:alpha val="43137"/>
                    </a:srgbClr>
                  </a:outerShdw>
                </a:effectLst>
                <a:latin typeface="+mj-lt"/>
              </a:rPr>
              <a:t>Most </a:t>
            </a:r>
            <a:r>
              <a:rPr lang="en-US" dirty="0" smtClean="0">
                <a:effectLst>
                  <a:outerShdw blurRad="38100" dist="38100" dir="2700000" algn="tl">
                    <a:srgbClr val="000000">
                      <a:alpha val="43137"/>
                    </a:srgbClr>
                  </a:outerShdw>
                </a:effectLst>
                <a:latin typeface="+mj-lt"/>
              </a:rPr>
              <a:t>expensive type of </a:t>
            </a:r>
            <a:r>
              <a:rPr lang="en-US" dirty="0">
                <a:effectLst>
                  <a:outerShdw blurRad="38100" dist="38100" dir="2700000" algn="tl">
                    <a:srgbClr val="000000">
                      <a:alpha val="43137"/>
                    </a:srgbClr>
                  </a:outerShdw>
                </a:effectLst>
                <a:latin typeface="+mj-lt"/>
              </a:rPr>
              <a:t>employee theft</a:t>
            </a:r>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55</a:t>
            </a:fld>
            <a:endParaRPr lang="en-US"/>
          </a:p>
        </p:txBody>
      </p:sp>
    </p:spTree>
    <p:extLst>
      <p:ext uri="{BB962C8B-B14F-4D97-AF65-F5344CB8AC3E}">
        <p14:creationId xmlns:p14="http://schemas.microsoft.com/office/powerpoint/2010/main" val="17668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anim calcmode="lin" valueType="num">
                                      <p:cBhvr>
                                        <p:cTn id="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sz="2800" dirty="0"/>
              <a:t>Purchasing and </a:t>
            </a:r>
            <a:r>
              <a:rPr lang="en-US" sz="2800" dirty="0" smtClean="0"/>
              <a:t>Expenditures -Billing Schemes</a:t>
            </a:r>
          </a:p>
          <a:p>
            <a:pPr marL="0" indent="0">
              <a:buNone/>
            </a:pPr>
            <a:endParaRPr lang="en-US" sz="1200" dirty="0" smtClean="0"/>
          </a:p>
          <a:p>
            <a:r>
              <a:rPr lang="en-US" sz="2400" dirty="0"/>
              <a:t>Purchase real items for personal </a:t>
            </a:r>
            <a:r>
              <a:rPr lang="en-US" sz="2400" dirty="0" smtClean="0"/>
              <a:t>use</a:t>
            </a:r>
          </a:p>
          <a:p>
            <a:pPr lvl="1"/>
            <a:r>
              <a:rPr lang="en-US" sz="2400" dirty="0" smtClean="0"/>
              <a:t>Bob Gilbert – 8/2010</a:t>
            </a:r>
          </a:p>
          <a:p>
            <a:pPr lvl="2"/>
            <a:r>
              <a:rPr lang="en-US" sz="2000" dirty="0" smtClean="0"/>
              <a:t>Construction Chief at College of Southern NV</a:t>
            </a:r>
          </a:p>
          <a:p>
            <a:pPr lvl="2"/>
            <a:r>
              <a:rPr lang="en-US" sz="2000" dirty="0" smtClean="0"/>
              <a:t>Re-directed pallets of cinder blocks to his personal home</a:t>
            </a:r>
          </a:p>
          <a:p>
            <a:pPr lvl="2"/>
            <a:r>
              <a:rPr lang="en-US" sz="2000" dirty="0" smtClean="0"/>
              <a:t>Utilized State workers at his personal home</a:t>
            </a:r>
          </a:p>
          <a:p>
            <a:pPr lvl="1"/>
            <a:r>
              <a:rPr lang="en-US" sz="2400" dirty="0" smtClean="0"/>
              <a:t>Erika M Carlton – 8/2012</a:t>
            </a:r>
          </a:p>
          <a:p>
            <a:pPr lvl="2"/>
            <a:r>
              <a:rPr lang="en-US" sz="2000" dirty="0" smtClean="0"/>
              <a:t>HR Manager at Casino</a:t>
            </a:r>
          </a:p>
          <a:p>
            <a:pPr lvl="2"/>
            <a:r>
              <a:rPr lang="en-US" sz="2000" dirty="0" smtClean="0"/>
              <a:t>Bought gift cards and electronics with Casino Credit </a:t>
            </a:r>
          </a:p>
          <a:p>
            <a:pPr lvl="2"/>
            <a:r>
              <a:rPr lang="en-US" sz="2000" dirty="0" smtClean="0"/>
              <a:t>Admitted </a:t>
            </a:r>
            <a:r>
              <a:rPr lang="en-US" sz="2000" dirty="0"/>
              <a:t>to embezzling up to </a:t>
            </a:r>
            <a:r>
              <a:rPr lang="en-US" sz="2000" dirty="0">
                <a:effectLst>
                  <a:outerShdw blurRad="38100" dist="38100" dir="2700000" algn="tl">
                    <a:srgbClr val="000000">
                      <a:alpha val="43137"/>
                    </a:srgbClr>
                  </a:outerShdw>
                </a:effectLst>
              </a:rPr>
              <a:t>$</a:t>
            </a:r>
            <a:r>
              <a:rPr lang="en-US" sz="2000" dirty="0" smtClean="0">
                <a:effectLst>
                  <a:outerShdw blurRad="38100" dist="38100" dir="2700000" algn="tl">
                    <a:srgbClr val="000000">
                      <a:alpha val="43137"/>
                    </a:srgbClr>
                  </a:outerShdw>
                </a:effectLst>
              </a:rPr>
              <a:t>400,000</a:t>
            </a:r>
            <a:endParaRPr lang="en-US" sz="20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AEB8A13F-DA60-480A-B22B-C9CC37D33DAE}" type="slidenum">
              <a:rPr lang="en-US" smtClean="0"/>
              <a:pPr/>
              <a:t>56</a:t>
            </a:fld>
            <a:endParaRPr lang="en-US"/>
          </a:p>
        </p:txBody>
      </p:sp>
    </p:spTree>
    <p:extLst>
      <p:ext uri="{BB962C8B-B14F-4D97-AF65-F5344CB8AC3E}">
        <p14:creationId xmlns:p14="http://schemas.microsoft.com/office/powerpoint/2010/main" val="34820907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defRPr/>
            </a:pPr>
            <a:r>
              <a:rPr lang="en-US" sz="2800" dirty="0" smtClean="0"/>
              <a:t>Purchasing &amp; Expenditures: </a:t>
            </a:r>
            <a:r>
              <a:rPr lang="en-US" sz="2800" dirty="0" smtClean="0">
                <a:effectLst>
                  <a:outerShdw blurRad="38100" dist="38100" dir="2700000" algn="tl">
                    <a:srgbClr val="000000">
                      <a:alpha val="43137"/>
                    </a:srgbClr>
                  </a:outerShdw>
                </a:effectLst>
              </a:rPr>
              <a:t>Control </a:t>
            </a:r>
            <a:r>
              <a:rPr lang="en-US" sz="2800" dirty="0">
                <a:effectLst>
                  <a:outerShdw blurRad="38100" dist="38100" dir="2700000" algn="tl">
                    <a:srgbClr val="000000">
                      <a:alpha val="43137"/>
                    </a:srgbClr>
                  </a:outerShdw>
                </a:effectLst>
              </a:rPr>
              <a:t>Procedures</a:t>
            </a:r>
          </a:p>
          <a:p>
            <a:pPr>
              <a:defRPr/>
            </a:pPr>
            <a:r>
              <a:rPr lang="en-US" sz="2600" dirty="0" smtClean="0"/>
              <a:t>Controls </a:t>
            </a:r>
            <a:r>
              <a:rPr lang="en-US" sz="2600" dirty="0"/>
              <a:t>for </a:t>
            </a:r>
            <a:r>
              <a:rPr lang="en-US" sz="2600" dirty="0">
                <a:effectLst>
                  <a:outerShdw blurRad="38100" dist="38100" dir="2700000" algn="tl">
                    <a:srgbClr val="000000">
                      <a:alpha val="43137"/>
                    </a:srgbClr>
                  </a:outerShdw>
                </a:effectLst>
              </a:rPr>
              <a:t>Tangible</a:t>
            </a:r>
            <a:r>
              <a:rPr lang="en-US" sz="2600" dirty="0"/>
              <a:t> Assets</a:t>
            </a:r>
          </a:p>
          <a:p>
            <a:pPr lvl="1">
              <a:defRPr/>
            </a:pPr>
            <a:r>
              <a:rPr lang="en-US" sz="2400" dirty="0" smtClean="0"/>
              <a:t>__________ ordering from receiving</a:t>
            </a:r>
          </a:p>
          <a:p>
            <a:pPr lvl="2">
              <a:defRPr/>
            </a:pPr>
            <a:r>
              <a:rPr lang="en-US" sz="2000" dirty="0"/>
              <a:t> Minimum of 2 different employees involved</a:t>
            </a:r>
          </a:p>
          <a:p>
            <a:pPr lvl="1">
              <a:defRPr/>
            </a:pPr>
            <a:r>
              <a:rPr lang="en-US" sz="2400" dirty="0" smtClean="0"/>
              <a:t>Match </a:t>
            </a:r>
            <a:r>
              <a:rPr lang="en-US" sz="2400" dirty="0"/>
              <a:t>- P.O., invoice, receiving </a:t>
            </a:r>
            <a:r>
              <a:rPr lang="en-US" sz="2400" dirty="0" smtClean="0"/>
              <a:t>document</a:t>
            </a:r>
          </a:p>
          <a:p>
            <a:pPr lvl="2"/>
            <a:r>
              <a:rPr lang="en-US" sz="2000" dirty="0"/>
              <a:t>Ensure approval to order</a:t>
            </a:r>
          </a:p>
          <a:p>
            <a:pPr lvl="2"/>
            <a:r>
              <a:rPr lang="en-US" sz="2000" dirty="0"/>
              <a:t>Verify </a:t>
            </a:r>
            <a:r>
              <a:rPr lang="en-US" sz="2000" dirty="0" smtClean="0"/>
              <a:t>items received</a:t>
            </a:r>
          </a:p>
          <a:p>
            <a:pPr lvl="2"/>
            <a:r>
              <a:rPr lang="en-US" sz="2000" dirty="0" smtClean="0"/>
              <a:t>Pay only what was received</a:t>
            </a:r>
            <a:endParaRPr lang="en-US" sz="2000" dirty="0"/>
          </a:p>
          <a:p>
            <a:pPr lvl="1">
              <a:defRPr/>
            </a:pPr>
            <a:r>
              <a:rPr lang="en-US" sz="2400" dirty="0" smtClean="0"/>
              <a:t>Verify actual </a:t>
            </a:r>
            <a:r>
              <a:rPr lang="en-US" sz="2400" dirty="0"/>
              <a:t>expenditures to Budget (DAWN)</a:t>
            </a:r>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57</a:t>
            </a:fld>
            <a:endParaRPr lang="en-US"/>
          </a:p>
        </p:txBody>
      </p:sp>
    </p:spTree>
    <p:extLst>
      <p:ext uri="{BB962C8B-B14F-4D97-AF65-F5344CB8AC3E}">
        <p14:creationId xmlns:p14="http://schemas.microsoft.com/office/powerpoint/2010/main" val="4036091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defRPr/>
            </a:pPr>
            <a:r>
              <a:rPr lang="en-US" sz="2800" dirty="0"/>
              <a:t>Purchasing &amp; Expenditures: </a:t>
            </a:r>
            <a:r>
              <a:rPr lang="en-US" sz="2800" dirty="0">
                <a:effectLst>
                  <a:outerShdw blurRad="38100" dist="38100" dir="2700000" algn="tl">
                    <a:srgbClr val="000000">
                      <a:alpha val="43137"/>
                    </a:srgbClr>
                  </a:outerShdw>
                </a:effectLst>
              </a:rPr>
              <a:t>Control Procedures</a:t>
            </a:r>
          </a:p>
          <a:p>
            <a:pPr>
              <a:defRPr/>
            </a:pPr>
            <a:r>
              <a:rPr lang="en-US" sz="2600" dirty="0"/>
              <a:t>Controls for </a:t>
            </a:r>
            <a:r>
              <a:rPr lang="en-US" sz="2600" dirty="0">
                <a:effectLst>
                  <a:outerShdw blurRad="38100" dist="38100" dir="2700000" algn="tl">
                    <a:srgbClr val="000000">
                      <a:alpha val="43137"/>
                    </a:srgbClr>
                  </a:outerShdw>
                </a:effectLst>
              </a:rPr>
              <a:t>Tangible</a:t>
            </a:r>
            <a:r>
              <a:rPr lang="en-US" sz="2600" dirty="0"/>
              <a:t> Assets</a:t>
            </a:r>
          </a:p>
          <a:p>
            <a:pPr lvl="1">
              <a:defRPr/>
            </a:pPr>
            <a:r>
              <a:rPr lang="en-US" sz="2400" dirty="0"/>
              <a:t>Require outside agency approval</a:t>
            </a:r>
          </a:p>
          <a:p>
            <a:pPr lvl="3">
              <a:defRPr/>
            </a:pPr>
            <a:r>
              <a:rPr lang="en-US" sz="2400" dirty="0"/>
              <a:t>Over $</a:t>
            </a:r>
            <a:r>
              <a:rPr lang="en-US" sz="2400" dirty="0" smtClean="0"/>
              <a:t>5k</a:t>
            </a:r>
          </a:p>
          <a:p>
            <a:pPr marL="1371600" lvl="3" indent="0">
              <a:buNone/>
              <a:defRPr/>
            </a:pPr>
            <a:endParaRPr lang="en-US" sz="2400" dirty="0"/>
          </a:p>
          <a:p>
            <a:pPr lvl="3">
              <a:defRPr/>
            </a:pPr>
            <a:r>
              <a:rPr lang="en-US" sz="2400" dirty="0" smtClean="0"/>
              <a:t>New/Used vehicles</a:t>
            </a:r>
          </a:p>
          <a:p>
            <a:pPr lvl="3">
              <a:defRPr/>
            </a:pPr>
            <a:endParaRPr lang="en-US" sz="2400" dirty="0"/>
          </a:p>
          <a:p>
            <a:pPr lvl="3">
              <a:defRPr/>
            </a:pPr>
            <a:r>
              <a:rPr lang="en-US" sz="2400" dirty="0"/>
              <a:t>Computers</a:t>
            </a:r>
          </a:p>
          <a:p>
            <a:pPr>
              <a:buNone/>
            </a:pPr>
            <a:endParaRPr lang="en-US" sz="2000" dirty="0" smtClean="0"/>
          </a:p>
          <a:p>
            <a:pPr marL="457200" lvl="1" indent="0">
              <a:buNone/>
            </a:pPr>
            <a:endParaRPr lang="en-US" sz="31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250162"/>
            <a:ext cx="990599" cy="8463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5410714"/>
            <a:ext cx="815452" cy="8154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010142"/>
            <a:ext cx="1564822" cy="876300"/>
          </a:xfrm>
          <a:prstGeom prst="rect">
            <a:avLst/>
          </a:prstGeom>
        </p:spPr>
      </p:pic>
      <p:sp>
        <p:nvSpPr>
          <p:cNvPr id="5" name="Slide Number Placeholder 4"/>
          <p:cNvSpPr>
            <a:spLocks noGrp="1"/>
          </p:cNvSpPr>
          <p:nvPr>
            <p:ph type="sldNum" sz="quarter" idx="12"/>
          </p:nvPr>
        </p:nvSpPr>
        <p:spPr/>
        <p:txBody>
          <a:bodyPr/>
          <a:lstStyle/>
          <a:p>
            <a:fld id="{AEB8A13F-DA60-480A-B22B-C9CC37D33DAE}" type="slidenum">
              <a:rPr lang="en-US" smtClean="0"/>
              <a:pPr/>
              <a:t>58</a:t>
            </a:fld>
            <a:endParaRPr lang="en-US"/>
          </a:p>
        </p:txBody>
      </p:sp>
    </p:spTree>
    <p:extLst>
      <p:ext uri="{BB962C8B-B14F-4D97-AF65-F5344CB8AC3E}">
        <p14:creationId xmlns:p14="http://schemas.microsoft.com/office/powerpoint/2010/main" val="3113085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sz="2800" dirty="0"/>
              <a:t>Purchasing &amp; Expenditures: </a:t>
            </a:r>
            <a:r>
              <a:rPr lang="en-US" sz="2800" dirty="0">
                <a:effectLst>
                  <a:outerShdw blurRad="38100" dist="38100" dir="2700000" algn="tl">
                    <a:srgbClr val="000000">
                      <a:alpha val="43137"/>
                    </a:srgbClr>
                  </a:outerShdw>
                </a:effectLst>
              </a:rPr>
              <a:t>Control Procedures</a:t>
            </a:r>
          </a:p>
          <a:p>
            <a:r>
              <a:rPr lang="en-US" sz="2800" dirty="0"/>
              <a:t>Controls for </a:t>
            </a:r>
            <a:r>
              <a:rPr lang="en-US" sz="2800" dirty="0" smtClean="0">
                <a:effectLst>
                  <a:outerShdw blurRad="38100" dist="38100" dir="2700000" algn="tl">
                    <a:srgbClr val="000000">
                      <a:alpha val="43137"/>
                    </a:srgbClr>
                  </a:outerShdw>
                </a:effectLst>
              </a:rPr>
              <a:t>Intangible</a:t>
            </a:r>
            <a:r>
              <a:rPr lang="en-US" sz="2800" dirty="0" smtClean="0"/>
              <a:t> Assets</a:t>
            </a:r>
          </a:p>
          <a:p>
            <a:pPr lvl="1"/>
            <a:r>
              <a:rPr lang="en-US" dirty="0" smtClean="0"/>
              <a:t>How to verify asset exists- Receiving </a:t>
            </a:r>
            <a:r>
              <a:rPr lang="en-US" dirty="0"/>
              <a:t>doesn’t </a:t>
            </a:r>
            <a:r>
              <a:rPr lang="en-US" dirty="0" smtClean="0"/>
              <a:t>work</a:t>
            </a:r>
          </a:p>
          <a:p>
            <a:pPr lvl="2"/>
            <a:r>
              <a:rPr lang="en-US" dirty="0" smtClean="0"/>
              <a:t>Verify </a:t>
            </a:r>
            <a:r>
              <a:rPr lang="en-US" dirty="0"/>
              <a:t>vendor is legitimate</a:t>
            </a:r>
          </a:p>
          <a:p>
            <a:pPr lvl="3"/>
            <a:r>
              <a:rPr lang="en-US" dirty="0" smtClean="0"/>
              <a:t>________ for information</a:t>
            </a:r>
          </a:p>
          <a:p>
            <a:pPr lvl="4"/>
            <a:r>
              <a:rPr lang="en-US" dirty="0"/>
              <a:t>Check Facebook, Linked In, other sites</a:t>
            </a:r>
          </a:p>
          <a:p>
            <a:pPr lvl="3"/>
            <a:r>
              <a:rPr lang="en-US" dirty="0" err="1" smtClean="0"/>
              <a:t>Mapquest</a:t>
            </a:r>
            <a:r>
              <a:rPr lang="en-US" dirty="0" smtClean="0"/>
              <a:t> </a:t>
            </a:r>
            <a:r>
              <a:rPr lang="en-US" dirty="0"/>
              <a:t>for physical location</a:t>
            </a:r>
          </a:p>
          <a:p>
            <a:pPr lvl="3"/>
            <a:r>
              <a:rPr lang="en-US" dirty="0"/>
              <a:t>Call </a:t>
            </a:r>
            <a:r>
              <a:rPr lang="en-US" dirty="0" smtClean="0"/>
              <a:t>them</a:t>
            </a:r>
          </a:p>
          <a:p>
            <a:pPr lvl="3"/>
            <a:r>
              <a:rPr lang="en-US" dirty="0" smtClean="0"/>
              <a:t>Big </a:t>
            </a:r>
            <a:r>
              <a:rPr lang="en-US" dirty="0"/>
              <a:t>bucks – visit if possible</a:t>
            </a:r>
          </a:p>
        </p:txBody>
      </p:sp>
      <p:sp>
        <p:nvSpPr>
          <p:cNvPr id="4" name="Slide Number Placeholder 3"/>
          <p:cNvSpPr>
            <a:spLocks noGrp="1"/>
          </p:cNvSpPr>
          <p:nvPr>
            <p:ph type="sldNum" sz="quarter" idx="12"/>
          </p:nvPr>
        </p:nvSpPr>
        <p:spPr/>
        <p:txBody>
          <a:bodyPr/>
          <a:lstStyle/>
          <a:p>
            <a:fld id="{AEB8A13F-DA60-480A-B22B-C9CC37D33DAE}" type="slidenum">
              <a:rPr lang="en-US" smtClean="0"/>
              <a:pPr/>
              <a:t>59</a:t>
            </a:fld>
            <a:endParaRPr lang="en-US" dirty="0"/>
          </a:p>
        </p:txBody>
      </p:sp>
    </p:spTree>
    <p:extLst>
      <p:ext uri="{BB962C8B-B14F-4D97-AF65-F5344CB8AC3E}">
        <p14:creationId xmlns:p14="http://schemas.microsoft.com/office/powerpoint/2010/main" val="394435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Controls Overview</a:t>
            </a:r>
            <a:endParaRPr lang="en-US" dirty="0"/>
          </a:p>
        </p:txBody>
      </p:sp>
      <p:sp>
        <p:nvSpPr>
          <p:cNvPr id="3" name="Content Placeholder 2"/>
          <p:cNvSpPr>
            <a:spLocks noGrp="1"/>
          </p:cNvSpPr>
          <p:nvPr>
            <p:ph idx="1"/>
          </p:nvPr>
        </p:nvSpPr>
        <p:spPr>
          <a:xfrm>
            <a:off x="762000" y="2017713"/>
            <a:ext cx="8193088" cy="4114800"/>
          </a:xfrm>
        </p:spPr>
        <p:txBody>
          <a:bodyPr/>
          <a:lstStyle/>
          <a:p>
            <a:pPr algn="ctr">
              <a:buNone/>
              <a:defRPr/>
            </a:pPr>
            <a:r>
              <a:rPr lang="en-US" dirty="0">
                <a:solidFill>
                  <a:schemeClr val="tx2">
                    <a:lumMod val="60000"/>
                    <a:lumOff val="40000"/>
                  </a:schemeClr>
                </a:solidFill>
              </a:rPr>
              <a:t>NAC 353A.100 </a:t>
            </a:r>
            <a:r>
              <a:rPr lang="en-US" dirty="0"/>
              <a:t> </a:t>
            </a:r>
            <a:r>
              <a:rPr lang="en-US" dirty="0" smtClean="0">
                <a:solidFill>
                  <a:srgbClr val="FF0000"/>
                </a:solidFill>
              </a:rPr>
              <a:t>MODIFIED</a:t>
            </a:r>
            <a:endParaRPr lang="en-US" dirty="0">
              <a:solidFill>
                <a:srgbClr val="FF0000"/>
              </a:solidFill>
            </a:endParaRPr>
          </a:p>
          <a:p>
            <a:pPr algn="ctr">
              <a:buNone/>
              <a:defRPr/>
            </a:pPr>
            <a:r>
              <a:rPr lang="en-US" sz="2800" b="1" dirty="0"/>
              <a:t>“Training for administration of budgetary accounts”</a:t>
            </a:r>
          </a:p>
          <a:p>
            <a:r>
              <a:rPr lang="en-US" sz="2400" b="1" dirty="0"/>
              <a:t>Head of each </a:t>
            </a:r>
            <a:r>
              <a:rPr lang="en-US" sz="2400" b="1" dirty="0" smtClean="0"/>
              <a:t>Agency and Employees </a:t>
            </a:r>
            <a:r>
              <a:rPr lang="en-US" sz="2400" dirty="0"/>
              <a:t>who administer budgetary </a:t>
            </a:r>
            <a:r>
              <a:rPr lang="en-US" sz="2400" dirty="0" smtClean="0"/>
              <a:t>accounts within 90 days of hired/promoted/transferred will attend training;</a:t>
            </a:r>
          </a:p>
          <a:p>
            <a:r>
              <a:rPr lang="en-US" sz="2400" dirty="0" smtClean="0"/>
              <a:t>Recommended by Division of Internal Audits;</a:t>
            </a:r>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6</a:t>
            </a:fld>
            <a:endParaRPr lang="en-US"/>
          </a:p>
        </p:txBody>
      </p:sp>
    </p:spTree>
    <p:extLst>
      <p:ext uri="{BB962C8B-B14F-4D97-AF65-F5344CB8AC3E}">
        <p14:creationId xmlns:p14="http://schemas.microsoft.com/office/powerpoint/2010/main" val="219582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lnSpc>
                <a:spcPct val="80000"/>
              </a:lnSpc>
              <a:buNone/>
              <a:tabLst>
                <a:tab pos="228600" algn="l"/>
              </a:tabLst>
            </a:pPr>
            <a:r>
              <a:rPr lang="en-US" sz="2800" dirty="0"/>
              <a:t>Purchasing &amp; </a:t>
            </a:r>
            <a:r>
              <a:rPr lang="en-US" sz="2800" dirty="0" smtClean="0"/>
              <a:t>Expenditures: </a:t>
            </a:r>
            <a:r>
              <a:rPr lang="en-US" sz="2800" dirty="0" smtClean="0">
                <a:effectLst>
                  <a:outerShdw blurRad="38100" dist="38100" dir="2700000" algn="tl">
                    <a:srgbClr val="000000">
                      <a:alpha val="43137"/>
                    </a:srgbClr>
                  </a:outerShdw>
                </a:effectLst>
              </a:rPr>
              <a:t>Purchase </a:t>
            </a:r>
            <a:r>
              <a:rPr lang="en-US" sz="2800" dirty="0">
                <a:effectLst>
                  <a:outerShdw blurRad="38100" dist="38100" dir="2700000" algn="tl">
                    <a:srgbClr val="000000">
                      <a:alpha val="43137"/>
                    </a:srgbClr>
                  </a:outerShdw>
                </a:effectLst>
              </a:rPr>
              <a:t>Non-Existent items from fake vendors</a:t>
            </a:r>
          </a:p>
          <a:p>
            <a:pPr marL="0" indent="0">
              <a:lnSpc>
                <a:spcPct val="80000"/>
              </a:lnSpc>
              <a:buNone/>
              <a:tabLst>
                <a:tab pos="228600" algn="l"/>
              </a:tabLst>
            </a:pPr>
            <a:endParaRPr lang="en-US" sz="2400" dirty="0"/>
          </a:p>
          <a:p>
            <a:pPr marL="0" indent="0">
              <a:lnSpc>
                <a:spcPct val="80000"/>
              </a:lnSpc>
              <a:tabLst>
                <a:tab pos="228600" algn="l"/>
              </a:tabLst>
            </a:pPr>
            <a:r>
              <a:rPr lang="en-US" sz="2400" dirty="0"/>
              <a:t>A 20 year Washoe County employee</a:t>
            </a:r>
          </a:p>
          <a:p>
            <a:pPr marL="0" indent="0">
              <a:lnSpc>
                <a:spcPct val="80000"/>
              </a:lnSpc>
              <a:tabLst>
                <a:tab pos="228600" algn="l"/>
              </a:tabLst>
            </a:pPr>
            <a:r>
              <a:rPr lang="en-US" sz="2400" dirty="0" smtClean="0"/>
              <a:t>Authorized </a:t>
            </a:r>
            <a:r>
              <a:rPr lang="en-US" sz="2400" dirty="0"/>
              <a:t>to purchase water capacity for the county</a:t>
            </a:r>
          </a:p>
          <a:p>
            <a:pPr marL="0" indent="0">
              <a:lnSpc>
                <a:spcPct val="80000"/>
              </a:lnSpc>
              <a:tabLst>
                <a:tab pos="228600" algn="l"/>
              </a:tabLst>
            </a:pPr>
            <a:r>
              <a:rPr lang="en-US" sz="2400" dirty="0" smtClean="0"/>
              <a:t>Created </a:t>
            </a:r>
            <a:r>
              <a:rPr lang="en-US" sz="2400" dirty="0"/>
              <a:t>2 fake companies</a:t>
            </a:r>
          </a:p>
          <a:p>
            <a:pPr marL="0" indent="0">
              <a:lnSpc>
                <a:spcPct val="80000"/>
              </a:lnSpc>
              <a:tabLst>
                <a:tab pos="228600" algn="l"/>
              </a:tabLst>
            </a:pPr>
            <a:r>
              <a:rPr lang="en-US" sz="2400" dirty="0" smtClean="0"/>
              <a:t>Supplied </a:t>
            </a:r>
            <a:r>
              <a:rPr lang="en-US" sz="2400" dirty="0"/>
              <a:t>fake invoices to support the purchases</a:t>
            </a:r>
          </a:p>
          <a:p>
            <a:pPr marL="0" indent="0">
              <a:lnSpc>
                <a:spcPct val="80000"/>
              </a:lnSpc>
              <a:tabLst>
                <a:tab pos="228600" algn="l"/>
              </a:tabLst>
            </a:pPr>
            <a:r>
              <a:rPr lang="en-US" sz="2400" dirty="0" smtClean="0"/>
              <a:t>Purchased </a:t>
            </a:r>
            <a:r>
              <a:rPr lang="en-US" sz="2400" dirty="0"/>
              <a:t>non-existent water capacity from the fake       	companies he created</a:t>
            </a:r>
          </a:p>
          <a:p>
            <a:endParaRPr lang="en-US" dirty="0"/>
          </a:p>
        </p:txBody>
      </p:sp>
      <p:pic>
        <p:nvPicPr>
          <p:cNvPr id="4" name="Picture 4" descr="Paul Constatine Orp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983162"/>
            <a:ext cx="14287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AEB8A13F-DA60-480A-B22B-C9CC37D33DAE}" type="slidenum">
              <a:rPr lang="en-US" smtClean="0"/>
              <a:pPr/>
              <a:t>60</a:t>
            </a:fld>
            <a:endParaRPr lang="en-US"/>
          </a:p>
        </p:txBody>
      </p:sp>
    </p:spTree>
    <p:extLst>
      <p:ext uri="{BB962C8B-B14F-4D97-AF65-F5344CB8AC3E}">
        <p14:creationId xmlns:p14="http://schemas.microsoft.com/office/powerpoint/2010/main" val="4378555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buNone/>
            </a:pPr>
            <a:r>
              <a:rPr lang="en-US" sz="2800" dirty="0"/>
              <a:t>Purchasing &amp; </a:t>
            </a:r>
            <a:r>
              <a:rPr lang="en-US" sz="2800" dirty="0" smtClean="0"/>
              <a:t>Expenditures - Billing </a:t>
            </a:r>
            <a:r>
              <a:rPr lang="en-US" sz="2800" dirty="0"/>
              <a:t>Schemes</a:t>
            </a:r>
          </a:p>
          <a:p>
            <a:r>
              <a:rPr lang="en-US" sz="2800" dirty="0">
                <a:solidFill>
                  <a:srgbClr val="F33819"/>
                </a:solidFill>
              </a:rPr>
              <a:t>Red Flags</a:t>
            </a:r>
          </a:p>
          <a:p>
            <a:pPr lvl="1"/>
            <a:r>
              <a:rPr lang="en-US" sz="2000" dirty="0" smtClean="0"/>
              <a:t>High volume of purchases from a new vendor</a:t>
            </a:r>
          </a:p>
          <a:p>
            <a:pPr lvl="1"/>
            <a:r>
              <a:rPr lang="en-US" sz="2000" dirty="0" smtClean="0"/>
              <a:t>Purchases that bypass the normal procedures</a:t>
            </a:r>
            <a:endParaRPr lang="en-US" sz="1600" dirty="0" smtClean="0"/>
          </a:p>
          <a:p>
            <a:pPr lvl="1"/>
            <a:r>
              <a:rPr lang="en-US" sz="2000" dirty="0"/>
              <a:t>Vendor’s address same as employee’s</a:t>
            </a:r>
          </a:p>
          <a:p>
            <a:pPr lvl="1"/>
            <a:r>
              <a:rPr lang="en-US" sz="2000" dirty="0" smtClean="0"/>
              <a:t>Invoices </a:t>
            </a:r>
            <a:r>
              <a:rPr lang="en-US" sz="2000" dirty="0"/>
              <a:t>for unspecified consulting or poorly </a:t>
            </a:r>
            <a:endParaRPr lang="en-US" sz="2000" dirty="0" smtClean="0"/>
          </a:p>
          <a:p>
            <a:pPr marL="457200" lvl="1" indent="0">
              <a:buNone/>
            </a:pPr>
            <a:r>
              <a:rPr lang="en-US" sz="2000" dirty="0" smtClean="0"/>
              <a:t>    defined services</a:t>
            </a:r>
          </a:p>
          <a:p>
            <a:pPr marL="457200" lvl="1" indent="0">
              <a:buNone/>
            </a:pPr>
            <a:endParaRPr lang="en-US" sz="2000" dirty="0"/>
          </a:p>
          <a:p>
            <a:pPr marL="457200" lvl="1" indent="0">
              <a:buNone/>
            </a:pPr>
            <a:r>
              <a:rPr lang="en-US" sz="1800" b="1" i="1" dirty="0" smtClean="0"/>
              <a:t>Out of state billing address is not a red flag</a:t>
            </a:r>
            <a:endParaRPr lang="en-US" sz="18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255892"/>
            <a:ext cx="1524000" cy="1524000"/>
          </a:xfrm>
          <a:prstGeom prst="rect">
            <a:avLst/>
          </a:prstGeom>
        </p:spPr>
      </p:pic>
      <p:sp>
        <p:nvSpPr>
          <p:cNvPr id="5" name="Slide Number Placeholder 4"/>
          <p:cNvSpPr>
            <a:spLocks noGrp="1"/>
          </p:cNvSpPr>
          <p:nvPr>
            <p:ph type="sldNum" sz="quarter" idx="12"/>
          </p:nvPr>
        </p:nvSpPr>
        <p:spPr/>
        <p:txBody>
          <a:bodyPr/>
          <a:lstStyle/>
          <a:p>
            <a:fld id="{AEB8A13F-DA60-480A-B22B-C9CC37D33DAE}" type="slidenum">
              <a:rPr lang="en-US" smtClean="0"/>
              <a:pPr/>
              <a:t>61</a:t>
            </a:fld>
            <a:endParaRPr lang="en-US"/>
          </a:p>
        </p:txBody>
      </p:sp>
    </p:spTree>
    <p:extLst>
      <p:ext uri="{BB962C8B-B14F-4D97-AF65-F5344CB8AC3E}">
        <p14:creationId xmlns:p14="http://schemas.microsoft.com/office/powerpoint/2010/main" val="19057706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	</a:t>
            </a:r>
            <a:endParaRPr lang="en-US" dirty="0"/>
          </a:p>
        </p:txBody>
      </p:sp>
      <p:sp>
        <p:nvSpPr>
          <p:cNvPr id="3" name="Content Placeholder 2"/>
          <p:cNvSpPr>
            <a:spLocks noGrp="1"/>
          </p:cNvSpPr>
          <p:nvPr>
            <p:ph idx="1"/>
          </p:nvPr>
        </p:nvSpPr>
        <p:spPr/>
        <p:txBody>
          <a:bodyPr/>
          <a:lstStyle/>
          <a:p>
            <a:pPr marL="0" indent="0">
              <a:buNone/>
            </a:pPr>
            <a:r>
              <a:rPr lang="en-US" dirty="0" smtClean="0"/>
              <a:t>According to the ACFE </a:t>
            </a:r>
            <a:r>
              <a:rPr lang="en-US" dirty="0"/>
              <a:t>2016 </a:t>
            </a:r>
            <a:r>
              <a:rPr lang="en-US" dirty="0" smtClean="0"/>
              <a:t>report, for employee fraud discovered 2012 thru 2016, what percentage of companies had NOT recovered any monies:</a:t>
            </a:r>
          </a:p>
          <a:p>
            <a:pPr marL="514350" indent="-514350">
              <a:buAutoNum type="alphaUcPeriod"/>
            </a:pPr>
            <a:r>
              <a:rPr lang="en-US" dirty="0" smtClean="0"/>
              <a:t>13%</a:t>
            </a:r>
          </a:p>
          <a:p>
            <a:pPr marL="514350" indent="-514350">
              <a:buAutoNum type="alphaUcPeriod"/>
            </a:pPr>
            <a:r>
              <a:rPr lang="en-US" dirty="0" smtClean="0"/>
              <a:t>29%</a:t>
            </a:r>
          </a:p>
          <a:p>
            <a:pPr marL="514350" indent="-514350">
              <a:buAutoNum type="alphaUcPeriod"/>
            </a:pPr>
            <a:r>
              <a:rPr lang="en-US" dirty="0" smtClean="0"/>
              <a:t>58%</a:t>
            </a:r>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62</a:t>
            </a:fld>
            <a:endParaRPr lang="en-US"/>
          </a:p>
        </p:txBody>
      </p:sp>
    </p:spTree>
    <p:extLst>
      <p:ext uri="{BB962C8B-B14F-4D97-AF65-F5344CB8AC3E}">
        <p14:creationId xmlns:p14="http://schemas.microsoft.com/office/powerpoint/2010/main" val="41087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dirty="0"/>
              <a:t>Procurement </a:t>
            </a:r>
            <a:r>
              <a:rPr lang="en-US" dirty="0" smtClean="0"/>
              <a:t>Cards (p-cards)</a:t>
            </a:r>
          </a:p>
          <a:p>
            <a:pPr lvl="1"/>
            <a:r>
              <a:rPr lang="en-US" dirty="0" smtClean="0"/>
              <a:t>Timeframe is reduced;</a:t>
            </a:r>
          </a:p>
          <a:p>
            <a:pPr lvl="1"/>
            <a:r>
              <a:rPr lang="en-US" dirty="0" smtClean="0"/>
              <a:t>Possible Rebates</a:t>
            </a:r>
          </a:p>
          <a:p>
            <a:pPr lvl="1"/>
            <a:r>
              <a:rPr lang="en-US" dirty="0" smtClean="0"/>
              <a:t>Requires greater oversight by supervisors, PCA’s and/or fiscal</a:t>
            </a:r>
          </a:p>
          <a:p>
            <a:pPr lvl="2"/>
            <a:r>
              <a:rPr lang="en-US" b="1" dirty="0" smtClean="0"/>
              <a:t>Any </a:t>
            </a:r>
            <a:r>
              <a:rPr lang="en-US" b="1" dirty="0"/>
              <a:t>CHANGE in practices require modification in controls and processes</a:t>
            </a:r>
          </a:p>
          <a:p>
            <a:pPr lvl="2"/>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63</a:t>
            </a:fld>
            <a:endParaRPr lang="en-US"/>
          </a:p>
        </p:txBody>
      </p:sp>
    </p:spTree>
    <p:extLst>
      <p:ext uri="{BB962C8B-B14F-4D97-AF65-F5344CB8AC3E}">
        <p14:creationId xmlns:p14="http://schemas.microsoft.com/office/powerpoint/2010/main" val="22502631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dirty="0" smtClean="0"/>
              <a:t>Use of p-cards:</a:t>
            </a:r>
          </a:p>
          <a:p>
            <a:r>
              <a:rPr lang="en-US" b="1" dirty="0" smtClean="0"/>
              <a:t>A method of payment;</a:t>
            </a:r>
          </a:p>
          <a:p>
            <a:pPr lvl="1"/>
            <a:r>
              <a:rPr lang="en-US" dirty="0" smtClean="0"/>
              <a:t>Must follow Purchases processes</a:t>
            </a:r>
          </a:p>
          <a:p>
            <a:pPr lvl="2"/>
            <a:r>
              <a:rPr lang="en-US" dirty="0" smtClean="0"/>
              <a:t>Approval to purchase;</a:t>
            </a:r>
          </a:p>
          <a:p>
            <a:pPr lvl="2"/>
            <a:r>
              <a:rPr lang="en-US" dirty="0" smtClean="0"/>
              <a:t>RECEIVING of goods/services;</a:t>
            </a:r>
          </a:p>
          <a:p>
            <a:pPr lvl="2"/>
            <a:r>
              <a:rPr lang="en-US" dirty="0" smtClean="0"/>
              <a:t>Approval to pay</a:t>
            </a:r>
          </a:p>
          <a:p>
            <a:pPr marL="1371600" lvl="3" indent="0">
              <a:buNone/>
            </a:pPr>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64</a:t>
            </a:fld>
            <a:endParaRPr lang="en-US"/>
          </a:p>
        </p:txBody>
      </p:sp>
    </p:spTree>
    <p:extLst>
      <p:ext uri="{BB962C8B-B14F-4D97-AF65-F5344CB8AC3E}">
        <p14:creationId xmlns:p14="http://schemas.microsoft.com/office/powerpoint/2010/main" val="2264015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a:xfrm>
            <a:off x="762000" y="2017713"/>
            <a:ext cx="8193088" cy="4114800"/>
          </a:xfrm>
        </p:spPr>
        <p:txBody>
          <a:bodyPr/>
          <a:lstStyle/>
          <a:p>
            <a:r>
              <a:rPr lang="en-US" dirty="0" smtClean="0"/>
              <a:t>Procurement Card Purchases</a:t>
            </a:r>
          </a:p>
          <a:p>
            <a:pPr lvl="1"/>
            <a:r>
              <a:rPr lang="en-US" sz="2600" dirty="0"/>
              <a:t>Agency determines if PO’s are required and if so, at what $ </a:t>
            </a:r>
            <a:r>
              <a:rPr lang="en-US" sz="2600" dirty="0" smtClean="0"/>
              <a:t>amount </a:t>
            </a:r>
            <a:r>
              <a:rPr lang="en-US" sz="2000" i="1" dirty="0" smtClean="0"/>
              <a:t>(up to $4,999.99)</a:t>
            </a:r>
            <a:endParaRPr lang="en-US" sz="2000" i="1" dirty="0"/>
          </a:p>
          <a:p>
            <a:pPr lvl="2"/>
            <a:r>
              <a:rPr lang="en-US" sz="2600" dirty="0"/>
              <a:t>Should be documented in P&amp;P’s</a:t>
            </a:r>
          </a:p>
          <a:p>
            <a:pPr lvl="1"/>
            <a:r>
              <a:rPr lang="en-US" sz="2600" dirty="0" smtClean="0"/>
              <a:t>Tax exempt purchases only</a:t>
            </a:r>
          </a:p>
          <a:p>
            <a:pPr lvl="1"/>
            <a:r>
              <a:rPr lang="en-US" sz="2600" dirty="0" smtClean="0">
                <a:effectLst>
                  <a:outerShdw blurRad="38100" dist="38100" dir="2700000" algn="tl">
                    <a:srgbClr val="000000">
                      <a:alpha val="43137"/>
                    </a:srgbClr>
                  </a:outerShdw>
                </a:effectLst>
              </a:rPr>
              <a:t>Independent verification of receipt of merchandise </a:t>
            </a:r>
          </a:p>
          <a:p>
            <a:pPr lvl="1"/>
            <a:r>
              <a:rPr lang="en-US" sz="2600" dirty="0" smtClean="0"/>
              <a:t>Only cardholder may utilize card</a:t>
            </a:r>
          </a:p>
          <a:p>
            <a:pPr lvl="1"/>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65</a:t>
            </a:fld>
            <a:endParaRPr lang="en-US"/>
          </a:p>
        </p:txBody>
      </p:sp>
    </p:spTree>
    <p:extLst>
      <p:ext uri="{BB962C8B-B14F-4D97-AF65-F5344CB8AC3E}">
        <p14:creationId xmlns:p14="http://schemas.microsoft.com/office/powerpoint/2010/main" val="41960940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788" y="288989"/>
            <a:ext cx="8229600" cy="1143000"/>
          </a:xfrm>
        </p:spPr>
        <p:txBody>
          <a:bodyPr>
            <a:normAutofit/>
          </a:bodyPr>
          <a:lstStyle/>
          <a:p>
            <a:r>
              <a:rPr lang="en-US" sz="3600" dirty="0" smtClean="0"/>
              <a:t>Fraud Can Happen Here</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lvl="1"/>
            <a:endParaRPr lang="en-US" dirty="0" smtClean="0"/>
          </a:p>
          <a:p>
            <a:endParaRPr lang="en-US" dirty="0" smtClean="0"/>
          </a:p>
          <a:p>
            <a:endParaRPr lang="en-US" dirty="0"/>
          </a:p>
          <a:p>
            <a:endParaRPr lang="en-US" dirty="0" smtClean="0"/>
          </a:p>
          <a:p>
            <a:endParaRPr lang="en-US" dirty="0"/>
          </a:p>
          <a:p>
            <a:pPr marL="0" indent="0">
              <a:buNone/>
            </a:pPr>
            <a:endParaRPr lang="en-US" dirty="0" smtClean="0"/>
          </a:p>
          <a:p>
            <a:endParaRPr lang="en-US" sz="1900" dirty="0" smtClean="0"/>
          </a:p>
          <a:p>
            <a:endParaRPr lang="en-US" sz="1900" dirty="0"/>
          </a:p>
          <a:p>
            <a:endParaRPr lang="en-US" sz="1900" dirty="0" smtClean="0"/>
          </a:p>
          <a:p>
            <a:r>
              <a:rPr lang="en-US" sz="1900" dirty="0" smtClean="0"/>
              <a:t>Tal “Pete” Smith a former NDOT employee pled guilty to fraud after an investigation found he made more than $250,000 in illegal purchases. </a:t>
            </a:r>
            <a:r>
              <a:rPr lang="en-US" sz="2000" dirty="0" smtClean="0"/>
              <a:t>Mr. Smith</a:t>
            </a:r>
            <a:r>
              <a:rPr lang="en-US" sz="2000" dirty="0"/>
              <a:t>, </a:t>
            </a:r>
            <a:r>
              <a:rPr lang="en-US" sz="2000" dirty="0" smtClean="0"/>
              <a:t> </a:t>
            </a:r>
            <a:r>
              <a:rPr lang="en-US" sz="2000" dirty="0"/>
              <a:t>was sentenced to 18 to 48 months in prison and was ordered to </a:t>
            </a:r>
            <a:r>
              <a:rPr lang="en-US" sz="2000" dirty="0" smtClean="0"/>
              <a:t>repay </a:t>
            </a:r>
            <a:r>
              <a:rPr lang="en-US" sz="2000" dirty="0"/>
              <a:t>$250,639 </a:t>
            </a:r>
            <a:r>
              <a:rPr lang="en-US" sz="2000" dirty="0" smtClean="0"/>
              <a:t>to NDOT as </a:t>
            </a:r>
            <a:r>
              <a:rPr lang="en-US" sz="2000" dirty="0"/>
              <a:t>part of a plea </a:t>
            </a:r>
            <a:r>
              <a:rPr lang="en-US" sz="2000" dirty="0" smtClean="0"/>
              <a:t>agreement</a:t>
            </a:r>
            <a:r>
              <a:rPr lang="en-US" sz="2000" dirty="0"/>
              <a:t>.</a:t>
            </a:r>
            <a:endParaRPr lang="en-US" sz="1900" dirty="0"/>
          </a:p>
        </p:txBody>
      </p:sp>
      <p:pic>
        <p:nvPicPr>
          <p:cNvPr id="4" name="Picture 3"/>
          <p:cNvPicPr>
            <a:picLocks noChangeAspect="1"/>
          </p:cNvPicPr>
          <p:nvPr/>
        </p:nvPicPr>
        <p:blipFill>
          <a:blip r:embed="rId2"/>
          <a:stretch>
            <a:fillRect/>
          </a:stretch>
        </p:blipFill>
        <p:spPr>
          <a:xfrm>
            <a:off x="2808653" y="1195058"/>
            <a:ext cx="2809854" cy="3726199"/>
          </a:xfrm>
          <a:prstGeom prst="rect">
            <a:avLst/>
          </a:prstGeom>
        </p:spPr>
      </p:pic>
    </p:spTree>
    <p:extLst>
      <p:ext uri="{BB962C8B-B14F-4D97-AF65-F5344CB8AC3E}">
        <p14:creationId xmlns:p14="http://schemas.microsoft.com/office/powerpoint/2010/main" val="6549831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dirty="0"/>
              <a:t>Procurement Card </a:t>
            </a:r>
            <a:r>
              <a:rPr lang="en-US" dirty="0" smtClean="0"/>
              <a:t>Purchases – </a:t>
            </a:r>
          </a:p>
          <a:p>
            <a:r>
              <a:rPr lang="en-US" dirty="0" smtClean="0"/>
              <a:t>Monthly Review:</a:t>
            </a:r>
          </a:p>
          <a:p>
            <a:pPr lvl="1"/>
            <a:r>
              <a:rPr lang="en-US" sz="2600" dirty="0"/>
              <a:t>Review statement for “split” transactions</a:t>
            </a:r>
          </a:p>
          <a:p>
            <a:pPr lvl="1"/>
            <a:r>
              <a:rPr lang="en-US" sz="2600" dirty="0"/>
              <a:t>Review statement for recurring </a:t>
            </a:r>
            <a:r>
              <a:rPr lang="en-US" sz="2600" dirty="0" smtClean="0"/>
              <a:t>purchases (covering multiple months)</a:t>
            </a:r>
            <a:endParaRPr lang="en-US" sz="2600" dirty="0"/>
          </a:p>
          <a:p>
            <a:r>
              <a:rPr lang="en-US" dirty="0" smtClean="0"/>
              <a:t>Periodic Review:</a:t>
            </a:r>
          </a:p>
          <a:p>
            <a:pPr lvl="1"/>
            <a:r>
              <a:rPr lang="en-US" sz="2600" dirty="0" smtClean="0"/>
              <a:t>Review a sample of transactions from beginning to end (follow documents and goods)</a:t>
            </a:r>
            <a:endParaRPr lang="en-US" sz="2600" dirty="0"/>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67</a:t>
            </a:fld>
            <a:endParaRPr lang="en-US"/>
          </a:p>
        </p:txBody>
      </p:sp>
    </p:spTree>
    <p:extLst>
      <p:ext uri="{BB962C8B-B14F-4D97-AF65-F5344CB8AC3E}">
        <p14:creationId xmlns:p14="http://schemas.microsoft.com/office/powerpoint/2010/main" val="42614763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dirty="0" smtClean="0"/>
              <a:t>Travel Reimbursement:</a:t>
            </a:r>
          </a:p>
          <a:p>
            <a:r>
              <a:rPr lang="en-US" sz="2800" dirty="0" smtClean="0"/>
              <a:t>Insure P&amp;P’s are clear and complete</a:t>
            </a:r>
          </a:p>
          <a:p>
            <a:pPr lvl="1"/>
            <a:r>
              <a:rPr lang="en-US" sz="2400" dirty="0" smtClean="0"/>
              <a:t>When are Incidentals reimbursed?</a:t>
            </a:r>
          </a:p>
          <a:p>
            <a:pPr lvl="1"/>
            <a:r>
              <a:rPr lang="en-US" sz="2400" dirty="0" smtClean="0"/>
              <a:t>What is process if documentation is missing?</a:t>
            </a:r>
          </a:p>
          <a:p>
            <a:pPr lvl="1"/>
            <a:r>
              <a:rPr lang="en-US" sz="2400" dirty="0" smtClean="0"/>
              <a:t>Are GSA rates to destination required to be attached to claim?</a:t>
            </a:r>
          </a:p>
          <a:p>
            <a:pPr lvl="1"/>
            <a:r>
              <a:rPr lang="en-US" sz="2400" dirty="0" smtClean="0"/>
              <a:t>If mileage is requested, is an independent verification of miles performed (</a:t>
            </a:r>
            <a:r>
              <a:rPr lang="en-US" sz="2400" dirty="0" err="1" smtClean="0"/>
              <a:t>ie</a:t>
            </a:r>
            <a:r>
              <a:rPr lang="en-US" sz="2400" dirty="0" smtClean="0"/>
              <a:t>, </a:t>
            </a:r>
            <a:r>
              <a:rPr lang="en-US" sz="2400" dirty="0" err="1" smtClean="0"/>
              <a:t>mapquest</a:t>
            </a:r>
            <a:r>
              <a:rPr lang="en-US" sz="2400" dirty="0" smtClean="0"/>
              <a:t> attached to claim?)</a:t>
            </a:r>
          </a:p>
          <a:p>
            <a:endParaRPr lang="en-US" sz="2400"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68</a:t>
            </a:fld>
            <a:endParaRPr lang="en-US"/>
          </a:p>
        </p:txBody>
      </p:sp>
    </p:spTree>
    <p:extLst>
      <p:ext uri="{BB962C8B-B14F-4D97-AF65-F5344CB8AC3E}">
        <p14:creationId xmlns:p14="http://schemas.microsoft.com/office/powerpoint/2010/main" val="30032065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dirty="0"/>
              <a:t>Travel Reimbursement</a:t>
            </a:r>
            <a:r>
              <a:rPr lang="en-US" dirty="0" smtClean="0"/>
              <a:t>:</a:t>
            </a:r>
          </a:p>
          <a:p>
            <a:r>
              <a:rPr lang="en-US" sz="2800" b="1" dirty="0" smtClean="0"/>
              <a:t>EXCEPTIONS SHOULD BE DOCUMENTED</a:t>
            </a:r>
          </a:p>
          <a:p>
            <a:r>
              <a:rPr lang="en-US" sz="2400" dirty="0" smtClean="0"/>
              <a:t>Question </a:t>
            </a:r>
            <a:r>
              <a:rPr lang="en-US" sz="2400" dirty="0"/>
              <a:t>expenditures</a:t>
            </a:r>
          </a:p>
          <a:p>
            <a:pPr lvl="1"/>
            <a:r>
              <a:rPr lang="en-US" sz="2000" dirty="0" smtClean="0"/>
              <a:t>If looks extraordinary, abnormal or too frequent</a:t>
            </a:r>
          </a:p>
          <a:p>
            <a:r>
              <a:rPr lang="en-US" sz="2400" dirty="0" smtClean="0"/>
              <a:t>At least annually, audit a sample of employee’s claims to ensure </a:t>
            </a:r>
          </a:p>
          <a:p>
            <a:pPr lvl="1"/>
            <a:r>
              <a:rPr lang="en-US" sz="2000" dirty="0" smtClean="0"/>
              <a:t>P&amp;P’s are being followed;</a:t>
            </a:r>
          </a:p>
          <a:p>
            <a:pPr lvl="1"/>
            <a:r>
              <a:rPr lang="en-US" sz="2000" dirty="0" smtClean="0"/>
              <a:t>Claims are mathematically correct;</a:t>
            </a:r>
          </a:p>
          <a:p>
            <a:pPr lvl="1"/>
            <a:r>
              <a:rPr lang="en-US" sz="2000" dirty="0" smtClean="0"/>
              <a:t>Sufficient documentation exists.</a:t>
            </a:r>
          </a:p>
        </p:txBody>
      </p:sp>
      <p:sp>
        <p:nvSpPr>
          <p:cNvPr id="4" name="Slide Number Placeholder 3"/>
          <p:cNvSpPr>
            <a:spLocks noGrp="1"/>
          </p:cNvSpPr>
          <p:nvPr>
            <p:ph type="sldNum" sz="quarter" idx="12"/>
          </p:nvPr>
        </p:nvSpPr>
        <p:spPr/>
        <p:txBody>
          <a:bodyPr/>
          <a:lstStyle/>
          <a:p>
            <a:fld id="{AEB8A13F-DA60-480A-B22B-C9CC37D33DAE}" type="slidenum">
              <a:rPr lang="en-US" smtClean="0"/>
              <a:pPr/>
              <a:t>69</a:t>
            </a:fld>
            <a:endParaRPr lang="en-US"/>
          </a:p>
        </p:txBody>
      </p:sp>
    </p:spTree>
    <p:extLst>
      <p:ext uri="{BB962C8B-B14F-4D97-AF65-F5344CB8AC3E}">
        <p14:creationId xmlns:p14="http://schemas.microsoft.com/office/powerpoint/2010/main" val="1655949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p:txBody>
          <a:bodyPr/>
          <a:lstStyle/>
          <a:p>
            <a:pPr marL="0" indent="0">
              <a:buNone/>
            </a:pPr>
            <a:r>
              <a:rPr lang="en-US" dirty="0" smtClean="0"/>
              <a:t>What are Internal Controls?</a:t>
            </a:r>
          </a:p>
          <a:p>
            <a:endParaRPr lang="en-US" dirty="0"/>
          </a:p>
          <a:p>
            <a:pPr lvl="1"/>
            <a:r>
              <a:rPr lang="en-US" dirty="0" smtClean="0"/>
              <a:t>Simple, basic principles to do your job better</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7</a:t>
            </a:fld>
            <a:endParaRPr lang="en-US"/>
          </a:p>
        </p:txBody>
      </p:sp>
    </p:spTree>
    <p:extLst>
      <p:ext uri="{BB962C8B-B14F-4D97-AF65-F5344CB8AC3E}">
        <p14:creationId xmlns:p14="http://schemas.microsoft.com/office/powerpoint/2010/main" val="18311445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r>
              <a:rPr lang="en-US" dirty="0" smtClean="0"/>
              <a:t>Corporate Travel Card (Ghost) </a:t>
            </a:r>
            <a:r>
              <a:rPr lang="en-US" b="1" dirty="0" smtClean="0"/>
              <a:t>must</a:t>
            </a:r>
            <a:r>
              <a:rPr lang="en-US" dirty="0" smtClean="0"/>
              <a:t> only be used for airfare;</a:t>
            </a:r>
          </a:p>
          <a:p>
            <a:r>
              <a:rPr lang="en-US" dirty="0" smtClean="0"/>
              <a:t>Individual Travel Cards must only be used for travel related items normally reimbursed by the state;</a:t>
            </a:r>
          </a:p>
          <a:p>
            <a:r>
              <a:rPr lang="en-US" dirty="0" smtClean="0"/>
              <a:t>Both cards’ activities can and should be reviewed in WORKS or via the statement</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70</a:t>
            </a:fld>
            <a:endParaRPr lang="en-US"/>
          </a:p>
        </p:txBody>
      </p:sp>
    </p:spTree>
    <p:extLst>
      <p:ext uri="{BB962C8B-B14F-4D97-AF65-F5344CB8AC3E}">
        <p14:creationId xmlns:p14="http://schemas.microsoft.com/office/powerpoint/2010/main" val="5015866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sz="half" idx="1"/>
          </p:nvPr>
        </p:nvSpPr>
        <p:spPr>
          <a:xfrm>
            <a:off x="1182688" y="2017713"/>
            <a:ext cx="7351712" cy="3392487"/>
          </a:xfrm>
        </p:spPr>
        <p:txBody>
          <a:bodyPr/>
          <a:lstStyle/>
          <a:p>
            <a:pPr marL="0" indent="0">
              <a:buNone/>
            </a:pPr>
            <a:r>
              <a:rPr lang="en-US" dirty="0" smtClean="0"/>
              <a:t>Travel Reimbursement:</a:t>
            </a:r>
          </a:p>
          <a:p>
            <a:r>
              <a:rPr lang="en-US" sz="2800" dirty="0" smtClean="0"/>
              <a:t>California State University employee:</a:t>
            </a:r>
          </a:p>
          <a:p>
            <a:pPr lvl="1"/>
            <a:r>
              <a:rPr lang="en-US" sz="2400" dirty="0" smtClean="0"/>
              <a:t>Spent almost $160,000 in a two year period in travel expenses</a:t>
            </a:r>
          </a:p>
          <a:p>
            <a:pPr lvl="2"/>
            <a:r>
              <a:rPr lang="en-US" sz="2000" dirty="0" smtClean="0"/>
              <a:t>Kenya sightseeing trips</a:t>
            </a:r>
          </a:p>
          <a:p>
            <a:pPr lvl="2"/>
            <a:r>
              <a:rPr lang="en-US" sz="2000" dirty="0" smtClean="0"/>
              <a:t>80 overnight trips to San Francisco</a:t>
            </a:r>
          </a:p>
          <a:p>
            <a:pPr lvl="2"/>
            <a:r>
              <a:rPr lang="en-US" sz="2000" dirty="0" smtClean="0"/>
              <a:t>Higher expense reimbursement requests than other employees on trips outside of the US</a:t>
            </a:r>
            <a:endParaRPr lang="en-US" sz="20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8600" y="5638800"/>
            <a:ext cx="1507597" cy="646113"/>
          </a:xfrm>
        </p:spPr>
      </p:pic>
      <p:sp>
        <p:nvSpPr>
          <p:cNvPr id="4" name="Slide Number Placeholder 3"/>
          <p:cNvSpPr>
            <a:spLocks noGrp="1"/>
          </p:cNvSpPr>
          <p:nvPr>
            <p:ph type="sldNum" sz="quarter" idx="12"/>
          </p:nvPr>
        </p:nvSpPr>
        <p:spPr/>
        <p:txBody>
          <a:bodyPr/>
          <a:lstStyle/>
          <a:p>
            <a:fld id="{AEB8A13F-DA60-480A-B22B-C9CC37D33DAE}" type="slidenum">
              <a:rPr lang="en-US" smtClean="0"/>
              <a:pPr/>
              <a:t>71</a:t>
            </a:fld>
            <a:endParaRPr lang="en-US"/>
          </a:p>
        </p:txBody>
      </p:sp>
      <p:sp>
        <p:nvSpPr>
          <p:cNvPr id="7" name="Lightning Bolt 6"/>
          <p:cNvSpPr/>
          <p:nvPr/>
        </p:nvSpPr>
        <p:spPr bwMode="auto">
          <a:xfrm>
            <a:off x="533400" y="5334000"/>
            <a:ext cx="8001000" cy="152400"/>
          </a:xfrm>
          <a:prstGeom prst="lightningBol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1752600" y="5524500"/>
            <a:ext cx="6019800" cy="954107"/>
          </a:xfrm>
          <a:prstGeom prst="rect">
            <a:avLst/>
          </a:prstGeom>
          <a:noFill/>
        </p:spPr>
        <p:txBody>
          <a:bodyPr wrap="square" rtlCol="0">
            <a:spAutoFit/>
          </a:bodyPr>
          <a:lstStyle/>
          <a:p>
            <a:r>
              <a:rPr lang="en-US" sz="1400" dirty="0">
                <a:latin typeface="Comic Sans MS" panose="030F0702030302020204" pitchFamily="66" charset="0"/>
              </a:rPr>
              <a:t>George Washington submitted a reimbursement request to Congress at the end of his presidency for eight years of out-of pocket expenses. His request </a:t>
            </a:r>
            <a:r>
              <a:rPr lang="en-US" sz="1400" dirty="0" smtClean="0">
                <a:latin typeface="Comic Sans MS" panose="030F0702030302020204" pitchFamily="66" charset="0"/>
              </a:rPr>
              <a:t>was </a:t>
            </a:r>
            <a:r>
              <a:rPr lang="en-US" sz="1400" dirty="0">
                <a:latin typeface="Comic Sans MS" panose="030F0702030302020204" pitchFamily="66" charset="0"/>
              </a:rPr>
              <a:t>audited </a:t>
            </a:r>
            <a:r>
              <a:rPr lang="en-US" sz="1400" dirty="0" smtClean="0">
                <a:latin typeface="Comic Sans MS" panose="030F0702030302020204" pitchFamily="66" charset="0"/>
              </a:rPr>
              <a:t>and the results was a </a:t>
            </a:r>
            <a:r>
              <a:rPr lang="en-US" sz="1400" dirty="0">
                <a:latin typeface="Comic Sans MS" panose="030F0702030302020204" pitchFamily="66" charset="0"/>
              </a:rPr>
              <a:t>discrepancy of one dollar. </a:t>
            </a:r>
          </a:p>
        </p:txBody>
      </p:sp>
    </p:spTree>
    <p:extLst>
      <p:ext uri="{BB962C8B-B14F-4D97-AF65-F5344CB8AC3E}">
        <p14:creationId xmlns:p14="http://schemas.microsoft.com/office/powerpoint/2010/main" val="21219235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fontAlgn="auto">
              <a:lnSpc>
                <a:spcPct val="90000"/>
              </a:lnSpc>
              <a:spcAft>
                <a:spcPts val="0"/>
              </a:spcAft>
              <a:buNone/>
              <a:defRPr/>
            </a:pPr>
            <a:r>
              <a:rPr lang="en-US" dirty="0" smtClean="0"/>
              <a:t>Ways </a:t>
            </a:r>
            <a:r>
              <a:rPr lang="en-US" dirty="0"/>
              <a:t>to </a:t>
            </a:r>
            <a:r>
              <a:rPr lang="en-US" dirty="0" smtClean="0"/>
              <a:t>limit fiscal employee fraud:</a:t>
            </a:r>
            <a:endParaRPr lang="en-US" dirty="0"/>
          </a:p>
          <a:p>
            <a:pPr fontAlgn="auto">
              <a:lnSpc>
                <a:spcPct val="90000"/>
              </a:lnSpc>
              <a:spcAft>
                <a:spcPts val="0"/>
              </a:spcAft>
              <a:buNone/>
              <a:defRPr/>
            </a:pPr>
            <a:endParaRPr lang="en-US" sz="1200" dirty="0"/>
          </a:p>
          <a:p>
            <a:pPr fontAlgn="auto">
              <a:lnSpc>
                <a:spcPct val="90000"/>
              </a:lnSpc>
              <a:spcAft>
                <a:spcPts val="0"/>
              </a:spcAft>
              <a:defRPr/>
            </a:pPr>
            <a:r>
              <a:rPr lang="en-US" sz="2400" dirty="0"/>
              <a:t>Employee screening -  background checks, credit </a:t>
            </a:r>
            <a:r>
              <a:rPr lang="en-US" sz="2400" dirty="0" smtClean="0"/>
              <a:t>report</a:t>
            </a:r>
          </a:p>
          <a:p>
            <a:pPr fontAlgn="auto">
              <a:lnSpc>
                <a:spcPct val="90000"/>
              </a:lnSpc>
              <a:spcAft>
                <a:spcPts val="0"/>
              </a:spcAft>
              <a:defRPr/>
            </a:pPr>
            <a:r>
              <a:rPr lang="en-US" sz="2400" dirty="0" smtClean="0"/>
              <a:t>Rotate job duties between same classified employees</a:t>
            </a:r>
          </a:p>
          <a:p>
            <a:pPr fontAlgn="auto">
              <a:lnSpc>
                <a:spcPct val="90000"/>
              </a:lnSpc>
              <a:spcAft>
                <a:spcPts val="0"/>
              </a:spcAft>
              <a:defRPr/>
            </a:pPr>
            <a:r>
              <a:rPr lang="en-US" sz="2400" dirty="0" smtClean="0"/>
              <a:t>_______  ________</a:t>
            </a:r>
            <a:r>
              <a:rPr lang="en-US" sz="2400" u="sng" dirty="0" smtClean="0"/>
              <a:t>   </a:t>
            </a:r>
            <a:r>
              <a:rPr lang="en-US" sz="2400" dirty="0" smtClean="0"/>
              <a:t> </a:t>
            </a:r>
            <a:r>
              <a:rPr lang="en-US" sz="2400" dirty="0"/>
              <a:t>audits of employee’s </a:t>
            </a:r>
            <a:r>
              <a:rPr lang="en-US" sz="2400" dirty="0" smtClean="0"/>
              <a:t>work</a:t>
            </a:r>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72</a:t>
            </a:fld>
            <a:endParaRPr lang="en-US"/>
          </a:p>
        </p:txBody>
      </p:sp>
    </p:spTree>
    <p:extLst>
      <p:ext uri="{BB962C8B-B14F-4D97-AF65-F5344CB8AC3E}">
        <p14:creationId xmlns:p14="http://schemas.microsoft.com/office/powerpoint/2010/main" val="1087107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buNone/>
            </a:pPr>
            <a:r>
              <a:rPr lang="en-US" dirty="0" smtClean="0"/>
              <a:t>Payroll: </a:t>
            </a:r>
          </a:p>
          <a:p>
            <a:pPr>
              <a:buNone/>
            </a:pPr>
            <a:r>
              <a:rPr lang="en-US" sz="2800" dirty="0" smtClean="0"/>
              <a:t>Risk</a:t>
            </a:r>
            <a:r>
              <a:rPr lang="en-US" sz="2800" dirty="0"/>
              <a:t>:</a:t>
            </a:r>
          </a:p>
          <a:p>
            <a:r>
              <a:rPr lang="en-US" sz="2400" dirty="0"/>
              <a:t>Erroneous salaries</a:t>
            </a:r>
          </a:p>
          <a:p>
            <a:r>
              <a:rPr lang="en-US" sz="2400" u="sng" dirty="0" smtClean="0"/>
              <a:t>_ ________</a:t>
            </a:r>
            <a:r>
              <a:rPr lang="en-US" sz="2400" dirty="0" smtClean="0"/>
              <a:t> reporting </a:t>
            </a:r>
            <a:r>
              <a:rPr lang="en-US" sz="2400" dirty="0"/>
              <a:t>of hours (Biggest Risk)</a:t>
            </a:r>
          </a:p>
          <a:p>
            <a:pPr lvl="1"/>
            <a:endParaRPr lang="en-US" sz="2400"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73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4876800"/>
            <a:ext cx="1219200" cy="971550"/>
          </a:xfrm>
          <a:prstGeom prst="rect">
            <a:avLst/>
          </a:prstGeom>
        </p:spPr>
      </p:pic>
      <p:sp>
        <p:nvSpPr>
          <p:cNvPr id="6" name="TextBox 5"/>
          <p:cNvSpPr txBox="1"/>
          <p:nvPr/>
        </p:nvSpPr>
        <p:spPr>
          <a:xfrm>
            <a:off x="1524000" y="3501081"/>
            <a:ext cx="1828800" cy="492443"/>
          </a:xfrm>
          <a:prstGeom prst="rect">
            <a:avLst/>
          </a:prstGeom>
          <a:noFill/>
        </p:spPr>
        <p:txBody>
          <a:bodyPr wrap="square" rtlCol="0">
            <a:spAutoFit/>
          </a:bodyPr>
          <a:lstStyle/>
          <a:p>
            <a:r>
              <a:rPr lang="en-US" sz="2600" dirty="0" smtClean="0">
                <a:solidFill>
                  <a:srgbClr val="00682F"/>
                </a:solidFill>
              </a:rPr>
              <a:t>Fraudulent</a:t>
            </a:r>
            <a:endParaRPr lang="en-US" sz="2600" dirty="0">
              <a:solidFill>
                <a:srgbClr val="00682F"/>
              </a:solidFill>
            </a:endParaRPr>
          </a:p>
        </p:txBody>
      </p:sp>
    </p:spTree>
    <p:extLst>
      <p:ext uri="{BB962C8B-B14F-4D97-AF65-F5344CB8AC3E}">
        <p14:creationId xmlns:p14="http://schemas.microsoft.com/office/powerpoint/2010/main" val="31087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dirty="0" smtClean="0"/>
              <a:t>Payroll</a:t>
            </a:r>
          </a:p>
          <a:p>
            <a:r>
              <a:rPr lang="en-US" sz="2800" dirty="0"/>
              <a:t>Erroneous </a:t>
            </a:r>
            <a:r>
              <a:rPr lang="en-US" sz="2800" dirty="0" smtClean="0"/>
              <a:t>Salaries - Controls</a:t>
            </a:r>
            <a:r>
              <a:rPr lang="en-US" dirty="0" smtClean="0"/>
              <a:t> </a:t>
            </a:r>
            <a:endParaRPr lang="en-US" dirty="0"/>
          </a:p>
          <a:p>
            <a:pPr lvl="1"/>
            <a:r>
              <a:rPr lang="en-US" dirty="0"/>
              <a:t>Compare ESMT </a:t>
            </a:r>
            <a:r>
              <a:rPr lang="en-US" dirty="0" smtClean="0"/>
              <a:t>to Payroll </a:t>
            </a:r>
            <a:r>
              <a:rPr lang="en-US" dirty="0"/>
              <a:t>report or HRDW</a:t>
            </a:r>
          </a:p>
          <a:p>
            <a:pPr lvl="1"/>
            <a:r>
              <a:rPr lang="en-US" dirty="0" smtClean="0"/>
              <a:t>Compare </a:t>
            </a:r>
            <a:r>
              <a:rPr lang="en-US" dirty="0"/>
              <a:t>CAT 01 budget to actual</a:t>
            </a:r>
          </a:p>
          <a:p>
            <a:pPr>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74</a:t>
            </a:fld>
            <a:endParaRPr lang="en-US"/>
          </a:p>
        </p:txBody>
      </p:sp>
    </p:spTree>
    <p:extLst>
      <p:ext uri="{BB962C8B-B14F-4D97-AF65-F5344CB8AC3E}">
        <p14:creationId xmlns:p14="http://schemas.microsoft.com/office/powerpoint/2010/main" val="8400239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marL="0" indent="0">
              <a:buNone/>
            </a:pPr>
            <a:r>
              <a:rPr lang="en-US" dirty="0" smtClean="0"/>
              <a:t>Payroll</a:t>
            </a:r>
          </a:p>
          <a:p>
            <a:pPr marL="0" indent="0">
              <a:buNone/>
            </a:pPr>
            <a:endParaRPr lang="en-US" sz="1800" dirty="0"/>
          </a:p>
          <a:p>
            <a:r>
              <a:rPr lang="en-US" sz="2800" dirty="0"/>
              <a:t>Fraudulent Reporting of </a:t>
            </a:r>
            <a:r>
              <a:rPr lang="en-US" sz="2800" dirty="0" smtClean="0"/>
              <a:t>Hours - Controls</a:t>
            </a:r>
            <a:endParaRPr lang="en-US" sz="2800" dirty="0"/>
          </a:p>
          <a:p>
            <a:pPr lvl="1"/>
            <a:r>
              <a:rPr lang="en-US" sz="2400" dirty="0"/>
              <a:t>Supervisor approves time </a:t>
            </a:r>
            <a:r>
              <a:rPr lang="en-US" sz="2400" dirty="0" smtClean="0"/>
              <a:t>sheet (NEATS)</a:t>
            </a:r>
            <a:endParaRPr lang="en-US" sz="2400" dirty="0"/>
          </a:p>
          <a:p>
            <a:pPr lvl="1"/>
            <a:r>
              <a:rPr lang="en-US" sz="2400" dirty="0"/>
              <a:t>Compare time sheet to leave </a:t>
            </a:r>
            <a:r>
              <a:rPr lang="en-US" sz="2400" dirty="0" smtClean="0"/>
              <a:t>documentation</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75</a:t>
            </a:fld>
            <a:endParaRPr lang="en-US"/>
          </a:p>
        </p:txBody>
      </p:sp>
    </p:spTree>
    <p:extLst>
      <p:ext uri="{BB962C8B-B14F-4D97-AF65-F5344CB8AC3E}">
        <p14:creationId xmlns:p14="http://schemas.microsoft.com/office/powerpoint/2010/main" val="10783475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a:xfrm>
            <a:off x="838200" y="1981200"/>
            <a:ext cx="7391400" cy="4151313"/>
          </a:xfrm>
        </p:spPr>
        <p:txBody>
          <a:bodyPr/>
          <a:lstStyle/>
          <a:p>
            <a:pPr marL="0" indent="0">
              <a:buNone/>
            </a:pPr>
            <a:r>
              <a:rPr lang="en-US" dirty="0"/>
              <a:t>Payroll/Travel </a:t>
            </a:r>
            <a:r>
              <a:rPr lang="en-US" dirty="0" smtClean="0"/>
              <a:t>fraud:</a:t>
            </a:r>
          </a:p>
          <a:p>
            <a:pPr marL="0" indent="0">
              <a:buNone/>
            </a:pPr>
            <a:r>
              <a:rPr lang="en-US" sz="2400" dirty="0" smtClean="0"/>
              <a:t>John Beale – one of highest paid non-elected Federal employees; EPA Deputy </a:t>
            </a:r>
            <a:r>
              <a:rPr lang="en-US" sz="2400" dirty="0" err="1" smtClean="0"/>
              <a:t>Asst</a:t>
            </a:r>
            <a:r>
              <a:rPr lang="en-US" sz="2400" dirty="0" smtClean="0"/>
              <a:t> Administrator  </a:t>
            </a:r>
          </a:p>
          <a:p>
            <a:pPr lvl="1"/>
            <a:r>
              <a:rPr lang="en-US" sz="2400" dirty="0" smtClean="0"/>
              <a:t>Claimed to be a CIA spy</a:t>
            </a:r>
          </a:p>
          <a:p>
            <a:pPr lvl="1"/>
            <a:r>
              <a:rPr lang="en-US" sz="2400" dirty="0" smtClean="0"/>
              <a:t>Claimed to be working on EPA projects that didn’t exist</a:t>
            </a:r>
          </a:p>
          <a:p>
            <a:pPr lvl="1"/>
            <a:r>
              <a:rPr lang="en-US" sz="2400" dirty="0" smtClean="0"/>
              <a:t>Had retirement party in 5/11, but didn’t submit paperwork; 11/12 – Supervisor realized he was still receiving paycheck</a:t>
            </a:r>
          </a:p>
          <a:p>
            <a:pPr marL="457200" lvl="1" indent="0">
              <a:buNone/>
            </a:pPr>
            <a:endParaRPr lang="en-US" sz="2400" dirty="0" smtClean="0"/>
          </a:p>
          <a:p>
            <a:endParaRPr lang="en-US"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76</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1000"/>
            <a:ext cx="1838325" cy="196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4748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4" name="Slide Number Placeholder 3"/>
          <p:cNvSpPr>
            <a:spLocks noGrp="1"/>
          </p:cNvSpPr>
          <p:nvPr>
            <p:ph type="sldNum" sz="quarter" idx="12"/>
          </p:nvPr>
        </p:nvSpPr>
        <p:spPr/>
        <p:txBody>
          <a:bodyPr/>
          <a:lstStyle/>
          <a:p>
            <a:fld id="{AEB8A13F-DA60-480A-B22B-C9CC37D33DAE}" type="slidenum">
              <a:rPr lang="en-US" smtClean="0"/>
              <a:pPr/>
              <a:t>77</a:t>
            </a:fld>
            <a:endParaRPr lang="en-US"/>
          </a:p>
        </p:txBody>
      </p:sp>
      <p:sp>
        <p:nvSpPr>
          <p:cNvPr id="6" name="TextBox 5"/>
          <p:cNvSpPr txBox="1"/>
          <p:nvPr/>
        </p:nvSpPr>
        <p:spPr>
          <a:xfrm>
            <a:off x="1295400" y="2133600"/>
            <a:ext cx="6705600" cy="3810000"/>
          </a:xfrm>
          <a:prstGeom prst="rect">
            <a:avLst/>
          </a:prstGeom>
          <a:noFill/>
        </p:spPr>
        <p:txBody>
          <a:bodyPr wrap="square" rtlCol="0">
            <a:spAutoFit/>
          </a:bodyPr>
          <a:lstStyle/>
          <a:p>
            <a:endParaRPr lang="en-US" dirty="0"/>
          </a:p>
        </p:txBody>
      </p:sp>
      <p:sp>
        <p:nvSpPr>
          <p:cNvPr id="9" name="Content Placeholder 8"/>
          <p:cNvSpPr>
            <a:spLocks noGrp="1"/>
          </p:cNvSpPr>
          <p:nvPr>
            <p:ph idx="1"/>
          </p:nvPr>
        </p:nvSpPr>
        <p:spPr/>
        <p:txBody>
          <a:bodyPr/>
          <a:lstStyle/>
          <a:p>
            <a:pPr marL="0" indent="0">
              <a:buNone/>
            </a:pPr>
            <a:r>
              <a:rPr lang="en-US" dirty="0" smtClean="0"/>
              <a:t>Payroll/Travel f</a:t>
            </a:r>
            <a:r>
              <a:rPr lang="en-US" sz="2800" dirty="0" smtClean="0"/>
              <a:t>raud (</a:t>
            </a:r>
            <a:r>
              <a:rPr lang="en-US" sz="2800" dirty="0" err="1" smtClean="0"/>
              <a:t>cont</a:t>
            </a:r>
            <a:r>
              <a:rPr lang="en-US" sz="2800" dirty="0" smtClean="0"/>
              <a:t>):</a:t>
            </a:r>
          </a:p>
          <a:p>
            <a:pPr lvl="1"/>
            <a:r>
              <a:rPr lang="en-US" dirty="0" smtClean="0"/>
              <a:t>Beale was paid for approximately 2 ½ YEARS of nonworking time from 2000-2011</a:t>
            </a:r>
          </a:p>
          <a:p>
            <a:pPr lvl="1"/>
            <a:r>
              <a:rPr lang="en-US" dirty="0" smtClean="0"/>
              <a:t>Beale was sentenced to 32 months in prison</a:t>
            </a:r>
            <a:endParaRPr lang="en-US" sz="2000" dirty="0" smtClean="0"/>
          </a:p>
          <a:p>
            <a:pPr lvl="1"/>
            <a:r>
              <a:rPr lang="en-US" dirty="0" smtClean="0"/>
              <a:t>2 of his supervisors are being investigated for not performing “due diligence” when approving </a:t>
            </a:r>
          </a:p>
          <a:p>
            <a:pPr lvl="2"/>
            <a:endParaRPr lang="en-US" sz="2000" dirty="0"/>
          </a:p>
        </p:txBody>
      </p:sp>
    </p:spTree>
    <p:extLst>
      <p:ext uri="{BB962C8B-B14F-4D97-AF65-F5344CB8AC3E}">
        <p14:creationId xmlns:p14="http://schemas.microsoft.com/office/powerpoint/2010/main" val="32063995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Fiscal Processes</a:t>
            </a:r>
          </a:p>
        </p:txBody>
      </p:sp>
      <p:sp>
        <p:nvSpPr>
          <p:cNvPr id="3" name="Content Placeholder 2"/>
          <p:cNvSpPr>
            <a:spLocks noGrp="1"/>
          </p:cNvSpPr>
          <p:nvPr>
            <p:ph idx="1"/>
          </p:nvPr>
        </p:nvSpPr>
        <p:spPr/>
        <p:txBody>
          <a:bodyPr/>
          <a:lstStyle/>
          <a:p>
            <a:pPr>
              <a:buNone/>
            </a:pPr>
            <a:r>
              <a:rPr lang="en-US" dirty="0"/>
              <a:t>Report fraud to</a:t>
            </a:r>
            <a:r>
              <a:rPr lang="en-US" dirty="0" smtClean="0"/>
              <a:t>:</a:t>
            </a:r>
          </a:p>
          <a:p>
            <a:r>
              <a:rPr lang="en-US" sz="2400" dirty="0" smtClean="0"/>
              <a:t>Supervisor</a:t>
            </a:r>
          </a:p>
          <a:p>
            <a:r>
              <a:rPr lang="en-US" sz="2400" dirty="0" smtClean="0"/>
              <a:t>Division of Internal Audits</a:t>
            </a:r>
            <a:endParaRPr lang="en-US" sz="2400" dirty="0"/>
          </a:p>
          <a:p>
            <a:r>
              <a:rPr lang="en-US" sz="2400" dirty="0" smtClean="0"/>
              <a:t>State Phone Fraud, Abuse &amp; Waste Hotline</a:t>
            </a:r>
            <a:endParaRPr lang="en-US" sz="2400" dirty="0"/>
          </a:p>
          <a:p>
            <a:r>
              <a:rPr lang="en-US" sz="2400" dirty="0"/>
              <a:t>Controller’s </a:t>
            </a:r>
            <a:r>
              <a:rPr lang="en-US" sz="2400" dirty="0" smtClean="0"/>
              <a:t>Office Website</a:t>
            </a:r>
            <a:endParaRPr lang="en-US" sz="2400" dirty="0"/>
          </a:p>
          <a:p>
            <a:r>
              <a:rPr lang="en-US" sz="2400" dirty="0"/>
              <a:t>Attorney General’s  </a:t>
            </a:r>
            <a:r>
              <a:rPr lang="en-US" sz="2400" dirty="0" smtClean="0"/>
              <a:t>Office Website</a:t>
            </a:r>
            <a:endParaRPr lang="en-US" dirty="0"/>
          </a:p>
        </p:txBody>
      </p:sp>
      <p:pic>
        <p:nvPicPr>
          <p:cNvPr id="4" name="Picture 5" descr="fra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480" y="4804064"/>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AEB8A13F-DA60-480A-B22B-C9CC37D33DAE}" type="slidenum">
              <a:rPr lang="en-US" smtClean="0"/>
              <a:pPr/>
              <a:t>78</a:t>
            </a:fld>
            <a:endParaRPr lang="en-US"/>
          </a:p>
        </p:txBody>
      </p:sp>
    </p:spTree>
    <p:extLst>
      <p:ext uri="{BB962C8B-B14F-4D97-AF65-F5344CB8AC3E}">
        <p14:creationId xmlns:p14="http://schemas.microsoft.com/office/powerpoint/2010/main" val="30052209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	</a:t>
            </a:r>
            <a:endParaRPr lang="en-US" dirty="0"/>
          </a:p>
        </p:txBody>
      </p:sp>
      <p:sp>
        <p:nvSpPr>
          <p:cNvPr id="3" name="Content Placeholder 2"/>
          <p:cNvSpPr>
            <a:spLocks noGrp="1"/>
          </p:cNvSpPr>
          <p:nvPr>
            <p:ph idx="1"/>
          </p:nvPr>
        </p:nvSpPr>
        <p:spPr/>
        <p:txBody>
          <a:bodyPr/>
          <a:lstStyle/>
          <a:p>
            <a:pPr marL="0" indent="0">
              <a:buNone/>
            </a:pPr>
            <a:r>
              <a:rPr lang="en-US" dirty="0" smtClean="0"/>
              <a:t>According to the ACFE 2016 report, what percentage of fraud cases were detected due to a tip:</a:t>
            </a:r>
          </a:p>
          <a:p>
            <a:r>
              <a:rPr lang="en-US" dirty="0"/>
              <a:t>A. 40%</a:t>
            </a:r>
          </a:p>
          <a:p>
            <a:r>
              <a:rPr lang="en-US" dirty="0"/>
              <a:t>B. 55%</a:t>
            </a:r>
          </a:p>
          <a:p>
            <a:r>
              <a:rPr lang="en-US" dirty="0"/>
              <a:t>C. 80%</a:t>
            </a:r>
          </a:p>
        </p:txBody>
      </p:sp>
      <p:sp>
        <p:nvSpPr>
          <p:cNvPr id="4" name="Slide Number Placeholder 3"/>
          <p:cNvSpPr>
            <a:spLocks noGrp="1"/>
          </p:cNvSpPr>
          <p:nvPr>
            <p:ph type="sldNum" sz="quarter" idx="12"/>
          </p:nvPr>
        </p:nvSpPr>
        <p:spPr/>
        <p:txBody>
          <a:bodyPr/>
          <a:lstStyle/>
          <a:p>
            <a:fld id="{AEB8A13F-DA60-480A-B22B-C9CC37D33DAE}" type="slidenum">
              <a:rPr lang="en-US" smtClean="0"/>
              <a:pPr/>
              <a:t>79</a:t>
            </a:fld>
            <a:endParaRPr lang="en-US"/>
          </a:p>
        </p:txBody>
      </p:sp>
    </p:spTree>
    <p:extLst>
      <p:ext uri="{BB962C8B-B14F-4D97-AF65-F5344CB8AC3E}">
        <p14:creationId xmlns:p14="http://schemas.microsoft.com/office/powerpoint/2010/main" val="420235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Overview</a:t>
            </a:r>
          </a:p>
        </p:txBody>
      </p:sp>
      <p:sp>
        <p:nvSpPr>
          <p:cNvPr id="3" name="Content Placeholder 2"/>
          <p:cNvSpPr>
            <a:spLocks noGrp="1"/>
          </p:cNvSpPr>
          <p:nvPr>
            <p:ph idx="1"/>
          </p:nvPr>
        </p:nvSpPr>
        <p:spPr>
          <a:xfrm>
            <a:off x="1182688" y="2017712"/>
            <a:ext cx="7772400" cy="4383087"/>
          </a:xfrm>
        </p:spPr>
        <p:txBody>
          <a:bodyPr/>
          <a:lstStyle/>
          <a:p>
            <a:r>
              <a:rPr lang="en-US" dirty="0" smtClean="0"/>
              <a:t>Internal Controls:</a:t>
            </a:r>
          </a:p>
          <a:p>
            <a:pPr lvl="1"/>
            <a:r>
              <a:rPr lang="en-US" dirty="0" smtClean="0"/>
              <a:t>Affect every aspect of an agency;</a:t>
            </a:r>
          </a:p>
          <a:p>
            <a:pPr lvl="1"/>
            <a:r>
              <a:rPr lang="en-US" dirty="0" smtClean="0"/>
              <a:t>Are not stand-alone practices; they should be incorporated into day-to-day responsibilities;</a:t>
            </a:r>
          </a:p>
          <a:p>
            <a:pPr lvl="1"/>
            <a:r>
              <a:rPr lang="en-US" i="1" dirty="0" smtClean="0"/>
              <a:t>Must make sense within each agency’s unique operating environment;</a:t>
            </a:r>
          </a:p>
          <a:p>
            <a:pPr lvl="1"/>
            <a:r>
              <a:rPr lang="en-US" dirty="0" smtClean="0"/>
              <a:t>Provide a level of assurance but does </a:t>
            </a:r>
            <a:r>
              <a:rPr lang="en-US" b="1" dirty="0" smtClean="0"/>
              <a:t>NOT</a:t>
            </a:r>
            <a:r>
              <a:rPr lang="en-US" dirty="0" smtClean="0"/>
              <a:t> guarantee success of the agency’s missions</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8</a:t>
            </a:fld>
            <a:endParaRPr lang="en-US"/>
          </a:p>
        </p:txBody>
      </p:sp>
    </p:spTree>
    <p:extLst>
      <p:ext uri="{BB962C8B-B14F-4D97-AF65-F5344CB8AC3E}">
        <p14:creationId xmlns:p14="http://schemas.microsoft.com/office/powerpoint/2010/main" val="12050125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2819400"/>
            <a:ext cx="2133600" cy="2133600"/>
          </a:xfrm>
        </p:spPr>
      </p:pic>
      <p:sp>
        <p:nvSpPr>
          <p:cNvPr id="4" name="Slide Number Placeholder 3"/>
          <p:cNvSpPr>
            <a:spLocks noGrp="1"/>
          </p:cNvSpPr>
          <p:nvPr>
            <p:ph type="sldNum" sz="quarter" idx="12"/>
          </p:nvPr>
        </p:nvSpPr>
        <p:spPr/>
        <p:txBody>
          <a:bodyPr/>
          <a:lstStyle/>
          <a:p>
            <a:fld id="{AEB8A13F-DA60-480A-B22B-C9CC37D33DAE}" type="slidenum">
              <a:rPr lang="en-US" smtClean="0"/>
              <a:pPr/>
              <a:t>80</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876800"/>
            <a:ext cx="1714500" cy="1714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981200"/>
            <a:ext cx="1714500" cy="1714500"/>
          </a:xfrm>
          <a:prstGeom prst="rect">
            <a:avLst/>
          </a:prstGeom>
        </p:spPr>
      </p:pic>
    </p:spTree>
    <p:extLst>
      <p:ext uri="{BB962C8B-B14F-4D97-AF65-F5344CB8AC3E}">
        <p14:creationId xmlns:p14="http://schemas.microsoft.com/office/powerpoint/2010/main" val="4239876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	Overview</a:t>
            </a:r>
            <a:endParaRPr lang="en-US" dirty="0"/>
          </a:p>
        </p:txBody>
      </p:sp>
      <p:sp>
        <p:nvSpPr>
          <p:cNvPr id="3" name="Content Placeholder 2"/>
          <p:cNvSpPr>
            <a:spLocks noGrp="1"/>
          </p:cNvSpPr>
          <p:nvPr>
            <p:ph idx="1"/>
          </p:nvPr>
        </p:nvSpPr>
        <p:spPr>
          <a:xfrm>
            <a:off x="815546" y="2514600"/>
            <a:ext cx="3733800" cy="4010025"/>
          </a:xfrm>
        </p:spPr>
        <p:txBody>
          <a:bodyPr/>
          <a:lstStyle/>
          <a:p>
            <a:pPr>
              <a:spcBef>
                <a:spcPts val="0"/>
              </a:spcBef>
            </a:pPr>
            <a:r>
              <a:rPr lang="en-US" sz="2400" dirty="0" smtClean="0"/>
              <a:t>Procuring </a:t>
            </a:r>
          </a:p>
          <a:p>
            <a:pPr>
              <a:spcBef>
                <a:spcPts val="0"/>
              </a:spcBef>
            </a:pPr>
            <a:endParaRPr lang="en-US" sz="2400" dirty="0" smtClean="0"/>
          </a:p>
          <a:p>
            <a:pPr>
              <a:spcBef>
                <a:spcPts val="0"/>
              </a:spcBef>
            </a:pPr>
            <a:r>
              <a:rPr lang="en-US" sz="2400" dirty="0" smtClean="0"/>
              <a:t>Receiving Funds</a:t>
            </a:r>
          </a:p>
          <a:p>
            <a:pPr>
              <a:spcBef>
                <a:spcPts val="0"/>
              </a:spcBef>
            </a:pPr>
            <a:endParaRPr lang="en-US" sz="2400" dirty="0" smtClean="0"/>
          </a:p>
          <a:p>
            <a:pPr>
              <a:spcBef>
                <a:spcPts val="0"/>
              </a:spcBef>
            </a:pPr>
            <a:r>
              <a:rPr lang="en-US" sz="2400" dirty="0" smtClean="0"/>
              <a:t>Expending Funds</a:t>
            </a:r>
          </a:p>
          <a:p>
            <a:pPr>
              <a:spcBef>
                <a:spcPts val="0"/>
              </a:spcBef>
            </a:pPr>
            <a:endParaRPr lang="en-US" sz="2400" dirty="0" smtClean="0"/>
          </a:p>
          <a:p>
            <a:pPr>
              <a:spcBef>
                <a:spcPts val="0"/>
              </a:spcBef>
            </a:pPr>
            <a:r>
              <a:rPr lang="en-US" sz="2400" dirty="0" smtClean="0"/>
              <a:t>Monitoring</a:t>
            </a:r>
          </a:p>
          <a:p>
            <a:pPr>
              <a:spcBef>
                <a:spcPts val="0"/>
              </a:spcBef>
            </a:pPr>
            <a:endParaRPr lang="en-US" sz="2400" dirty="0" smtClean="0"/>
          </a:p>
          <a:p>
            <a:pPr>
              <a:spcBef>
                <a:spcPts val="0"/>
              </a:spcBef>
            </a:pPr>
            <a:r>
              <a:rPr lang="en-US" sz="2400" dirty="0" smtClean="0"/>
              <a:t>Reporting</a:t>
            </a:r>
          </a:p>
          <a:p>
            <a:pPr marL="0" indent="0">
              <a:spcBef>
                <a:spcPts val="0"/>
              </a:spcBef>
              <a:buNone/>
            </a:pPr>
            <a:endParaRPr lang="en-US" sz="2400"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81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95600"/>
            <a:ext cx="3905250" cy="2943225"/>
          </a:xfrm>
          <a:prstGeom prst="rect">
            <a:avLst/>
          </a:prstGeom>
        </p:spPr>
      </p:pic>
    </p:spTree>
    <p:extLst>
      <p:ext uri="{BB962C8B-B14F-4D97-AF65-F5344CB8AC3E}">
        <p14:creationId xmlns:p14="http://schemas.microsoft.com/office/powerpoint/2010/main" val="39361644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Procuring Grants</a:t>
            </a:r>
            <a:endParaRPr lang="en-US" dirty="0"/>
          </a:p>
        </p:txBody>
      </p:sp>
      <p:sp>
        <p:nvSpPr>
          <p:cNvPr id="3" name="Content Placeholder 2"/>
          <p:cNvSpPr>
            <a:spLocks noGrp="1"/>
          </p:cNvSpPr>
          <p:nvPr>
            <p:ph idx="1"/>
          </p:nvPr>
        </p:nvSpPr>
        <p:spPr/>
        <p:txBody>
          <a:bodyPr/>
          <a:lstStyle/>
          <a:p>
            <a:r>
              <a:rPr lang="en-US" sz="2400" dirty="0" smtClean="0"/>
              <a:t>Grant Office</a:t>
            </a:r>
          </a:p>
          <a:p>
            <a:pPr lvl="1"/>
            <a:r>
              <a:rPr lang="en-US" sz="2000" dirty="0" smtClean="0">
                <a:hlinkClick r:id="rId3"/>
              </a:rPr>
              <a:t>http://grant.nv.gov/</a:t>
            </a:r>
            <a:endParaRPr lang="en-US" sz="2000" dirty="0" smtClean="0"/>
          </a:p>
          <a:p>
            <a:pPr marL="457200" lvl="1" indent="0">
              <a:spcBef>
                <a:spcPts val="0"/>
              </a:spcBef>
              <a:buNone/>
            </a:pPr>
            <a:endParaRPr lang="en-US" sz="2400" dirty="0" smtClean="0"/>
          </a:p>
          <a:p>
            <a:r>
              <a:rPr lang="en-US" sz="2400" dirty="0" smtClean="0"/>
              <a:t>Contact Information</a:t>
            </a:r>
          </a:p>
          <a:p>
            <a:pPr lvl="1">
              <a:spcBef>
                <a:spcPts val="0"/>
              </a:spcBef>
              <a:spcAft>
                <a:spcPts val="600"/>
              </a:spcAft>
            </a:pPr>
            <a:r>
              <a:rPr lang="en-US" sz="2000" dirty="0">
                <a:hlinkClick r:id="rId4" tooltip="Connie Lucido"/>
              </a:rPr>
              <a:t>Connie </a:t>
            </a:r>
            <a:r>
              <a:rPr lang="en-US" sz="2000" dirty="0" err="1" smtClean="0">
                <a:hlinkClick r:id="rId4" tooltip="Connie Lucido"/>
              </a:rPr>
              <a:t>Lucido</a:t>
            </a:r>
            <a:r>
              <a:rPr lang="en-US" sz="2000" dirty="0"/>
              <a:t/>
            </a:r>
            <a:br>
              <a:rPr lang="en-US" sz="2000" dirty="0"/>
            </a:br>
            <a:r>
              <a:rPr lang="en-US" sz="2000" dirty="0"/>
              <a:t>Chief, Office of Grant Procurement, Coordination and Management</a:t>
            </a:r>
          </a:p>
          <a:p>
            <a:pPr lvl="1">
              <a:spcBef>
                <a:spcPts val="600"/>
              </a:spcBef>
              <a:spcAft>
                <a:spcPts val="0"/>
              </a:spcAft>
            </a:pPr>
            <a:r>
              <a:rPr lang="en-US" sz="2000" dirty="0" smtClean="0"/>
              <a:t>(</a:t>
            </a:r>
            <a:r>
              <a:rPr lang="en-US" sz="2000" dirty="0"/>
              <a:t>775) </a:t>
            </a:r>
            <a:r>
              <a:rPr lang="en-US" sz="2000" dirty="0" smtClean="0"/>
              <a:t>684-0222 – General Phone number</a:t>
            </a:r>
          </a:p>
          <a:p>
            <a:pPr marL="0" lvl="1" indent="0">
              <a:buNone/>
            </a:pPr>
            <a:r>
              <a:rPr lang="en-US" sz="2000" dirty="0" smtClean="0"/>
              <a:t/>
            </a:r>
            <a:br>
              <a:rPr lang="en-US" sz="2000" dirty="0" smtClean="0"/>
            </a:br>
            <a:endParaRPr lang="en-US" sz="2000"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82</a:t>
            </a:fld>
            <a:endParaRPr lang="en-US"/>
          </a:p>
        </p:txBody>
      </p:sp>
    </p:spTree>
    <p:extLst>
      <p:ext uri="{BB962C8B-B14F-4D97-AF65-F5344CB8AC3E}">
        <p14:creationId xmlns:p14="http://schemas.microsoft.com/office/powerpoint/2010/main" val="39900856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362200"/>
            <a:ext cx="3521868" cy="2480189"/>
          </a:xfrm>
          <a:prstGeom prst="rect">
            <a:avLst/>
          </a:prstGeom>
          <a:ln>
            <a:noFill/>
          </a:ln>
        </p:spPr>
      </p:pic>
      <p:sp>
        <p:nvSpPr>
          <p:cNvPr id="2" name="Title 1"/>
          <p:cNvSpPr>
            <a:spLocks noGrp="1"/>
          </p:cNvSpPr>
          <p:nvPr>
            <p:ph type="title"/>
          </p:nvPr>
        </p:nvSpPr>
        <p:spPr/>
        <p:txBody>
          <a:bodyPr/>
          <a:lstStyle/>
          <a:p>
            <a:r>
              <a:rPr lang="en-US" dirty="0" smtClean="0"/>
              <a:t>Receiving Grants</a:t>
            </a:r>
            <a:endParaRPr lang="en-US" dirty="0"/>
          </a:p>
        </p:txBody>
      </p:sp>
      <p:sp>
        <p:nvSpPr>
          <p:cNvPr id="3" name="Content Placeholder 2"/>
          <p:cNvSpPr>
            <a:spLocks noGrp="1"/>
          </p:cNvSpPr>
          <p:nvPr>
            <p:ph idx="1"/>
          </p:nvPr>
        </p:nvSpPr>
        <p:spPr>
          <a:xfrm>
            <a:off x="1143000" y="2347784"/>
            <a:ext cx="7772400" cy="4114800"/>
          </a:xfrm>
        </p:spPr>
        <p:txBody>
          <a:bodyPr/>
          <a:lstStyle/>
          <a:p>
            <a:r>
              <a:rPr lang="en-US" sz="2800" dirty="0" smtClean="0"/>
              <a:t>Separation of Duties</a:t>
            </a:r>
          </a:p>
          <a:p>
            <a:pPr marL="0" indent="0">
              <a:buNone/>
            </a:pPr>
            <a:endParaRPr lang="en-US" sz="2800" dirty="0" smtClean="0"/>
          </a:p>
          <a:p>
            <a:r>
              <a:rPr lang="en-US" sz="2800" dirty="0" smtClean="0"/>
              <a:t>Documentation</a:t>
            </a:r>
          </a:p>
          <a:p>
            <a:pPr marL="0" indent="0">
              <a:buNone/>
            </a:pPr>
            <a:endParaRPr lang="en-US" sz="2800" dirty="0" smtClean="0"/>
          </a:p>
          <a:p>
            <a:r>
              <a:rPr lang="en-US" sz="2800" dirty="0" smtClean="0"/>
              <a:t>Recording/Coding</a:t>
            </a:r>
          </a:p>
          <a:p>
            <a:pPr lvl="1"/>
            <a:r>
              <a:rPr lang="en-US" sz="2000" dirty="0">
                <a:hlinkClick r:id="rId4"/>
              </a:rPr>
              <a:t>http://intra.ktl.nv.gov/IFS_Files/Acctg_Policies_&amp;_</a:t>
            </a:r>
            <a:r>
              <a:rPr lang="en-US" sz="2000" dirty="0" smtClean="0">
                <a:hlinkClick r:id="rId4"/>
              </a:rPr>
              <a:t>Procedures.pdf</a:t>
            </a:r>
            <a:r>
              <a:rPr lang="en-US" sz="2000" dirty="0" smtClean="0"/>
              <a:t>	</a:t>
            </a:r>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83</a:t>
            </a:fld>
            <a:endParaRPr lang="en-US"/>
          </a:p>
        </p:txBody>
      </p:sp>
    </p:spTree>
    <p:extLst>
      <p:ext uri="{BB962C8B-B14F-4D97-AF65-F5344CB8AC3E}">
        <p14:creationId xmlns:p14="http://schemas.microsoft.com/office/powerpoint/2010/main" val="30233773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Expending Grants</a:t>
            </a:r>
            <a:endParaRPr lang="en-US" dirty="0"/>
          </a:p>
        </p:txBody>
      </p:sp>
      <p:sp>
        <p:nvSpPr>
          <p:cNvPr id="3" name="Content Placeholder 2"/>
          <p:cNvSpPr>
            <a:spLocks noGrp="1"/>
          </p:cNvSpPr>
          <p:nvPr>
            <p:ph idx="1"/>
          </p:nvPr>
        </p:nvSpPr>
        <p:spPr/>
        <p:txBody>
          <a:bodyPr/>
          <a:lstStyle/>
          <a:p>
            <a:r>
              <a:rPr lang="en-US" sz="2400" dirty="0" smtClean="0"/>
              <a:t>Draw downs vs lump sums</a:t>
            </a:r>
          </a:p>
          <a:p>
            <a:pPr lvl="1"/>
            <a:r>
              <a:rPr lang="en-US" sz="2000" dirty="0" smtClean="0"/>
              <a:t>Allowable vs </a:t>
            </a:r>
            <a:r>
              <a:rPr lang="en-US" sz="2000" dirty="0" err="1" smtClean="0"/>
              <a:t>Nonallowable</a:t>
            </a:r>
            <a:r>
              <a:rPr lang="en-US" sz="2000" dirty="0" smtClean="0"/>
              <a:t> Costs</a:t>
            </a:r>
          </a:p>
          <a:p>
            <a:pPr lvl="1">
              <a:spcBef>
                <a:spcPts val="0"/>
              </a:spcBef>
              <a:spcAft>
                <a:spcPts val="1200"/>
              </a:spcAft>
            </a:pPr>
            <a:r>
              <a:rPr lang="en-US" sz="2000" dirty="0" smtClean="0"/>
              <a:t>Indirect Costs</a:t>
            </a:r>
          </a:p>
          <a:p>
            <a:pPr>
              <a:spcBef>
                <a:spcPts val="0"/>
              </a:spcBef>
              <a:spcAft>
                <a:spcPts val="1200"/>
              </a:spcAft>
            </a:pPr>
            <a:r>
              <a:rPr lang="en-US" sz="2400" dirty="0" smtClean="0"/>
              <a:t>Separation of Duties</a:t>
            </a:r>
          </a:p>
          <a:p>
            <a:pPr>
              <a:spcBef>
                <a:spcPts val="0"/>
              </a:spcBef>
              <a:spcAft>
                <a:spcPts val="1200"/>
              </a:spcAft>
            </a:pPr>
            <a:r>
              <a:rPr lang="en-US" sz="2400" dirty="0" smtClean="0"/>
              <a:t>Documentation</a:t>
            </a:r>
          </a:p>
          <a:p>
            <a:pPr>
              <a:spcBef>
                <a:spcPts val="0"/>
              </a:spcBef>
              <a:spcAft>
                <a:spcPts val="1200"/>
              </a:spcAft>
            </a:pPr>
            <a:r>
              <a:rPr lang="en-US" sz="2400" dirty="0" smtClean="0"/>
              <a:t>Timing</a:t>
            </a:r>
          </a:p>
          <a:p>
            <a:pPr>
              <a:spcBef>
                <a:spcPts val="0"/>
              </a:spcBef>
              <a:spcAft>
                <a:spcPts val="1200"/>
              </a:spcAft>
            </a:pPr>
            <a:r>
              <a:rPr lang="en-US" sz="2400" dirty="0" smtClean="0"/>
              <a:t>Recording/Coding</a:t>
            </a:r>
          </a:p>
          <a:p>
            <a:pPr>
              <a:spcBef>
                <a:spcPts val="0"/>
              </a:spcBef>
              <a:spcAft>
                <a:spcPts val="1200"/>
              </a:spcAft>
            </a:pPr>
            <a:r>
              <a:rPr lang="en-US" sz="2400" dirty="0" smtClean="0"/>
              <a:t>Returning Funds</a:t>
            </a:r>
            <a:endParaRPr lang="en-US" sz="2400"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84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819400"/>
            <a:ext cx="2483777" cy="3413419"/>
          </a:xfrm>
          <a:prstGeom prst="rect">
            <a:avLst/>
          </a:prstGeom>
        </p:spPr>
      </p:pic>
    </p:spTree>
    <p:extLst>
      <p:ext uri="{BB962C8B-B14F-4D97-AF65-F5344CB8AC3E}">
        <p14:creationId xmlns:p14="http://schemas.microsoft.com/office/powerpoint/2010/main" val="7761027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Grants</a:t>
            </a:r>
            <a:endParaRPr lang="en-US" dirty="0"/>
          </a:p>
        </p:txBody>
      </p:sp>
      <p:sp>
        <p:nvSpPr>
          <p:cNvPr id="3" name="Content Placeholder 2"/>
          <p:cNvSpPr>
            <a:spLocks noGrp="1"/>
          </p:cNvSpPr>
          <p:nvPr>
            <p:ph idx="1"/>
          </p:nvPr>
        </p:nvSpPr>
        <p:spPr/>
        <p:txBody>
          <a:bodyPr/>
          <a:lstStyle/>
          <a:p>
            <a:r>
              <a:rPr lang="en-US" sz="2400" dirty="0" smtClean="0"/>
              <a:t>Monitoring does not stop – it is an ongoing process through out the life of the grant.</a:t>
            </a:r>
          </a:p>
          <a:p>
            <a:r>
              <a:rPr lang="en-US" sz="2400" dirty="0" smtClean="0"/>
              <a:t>Monitoring includes:</a:t>
            </a:r>
          </a:p>
          <a:p>
            <a:pPr lvl="1"/>
            <a:r>
              <a:rPr lang="en-US" sz="2000" dirty="0" smtClean="0"/>
              <a:t>Verifying invoices for all proper costs</a:t>
            </a:r>
          </a:p>
          <a:p>
            <a:pPr lvl="1"/>
            <a:r>
              <a:rPr lang="en-US" sz="2000" dirty="0" smtClean="0"/>
              <a:t>Ensuring funds are available in the correct budget category</a:t>
            </a:r>
          </a:p>
          <a:p>
            <a:pPr lvl="1"/>
            <a:r>
              <a:rPr lang="en-US" sz="2000" dirty="0" smtClean="0"/>
              <a:t>Separation of Duties/Internal Control are working effectively</a:t>
            </a:r>
          </a:p>
          <a:p>
            <a:pPr lvl="1"/>
            <a:r>
              <a:rPr lang="en-US" sz="2000" dirty="0" smtClean="0"/>
              <a:t>Reconciling grant reports and expenditures to the accounting system and bank account.</a:t>
            </a:r>
          </a:p>
          <a:p>
            <a:pPr lvl="1"/>
            <a:r>
              <a:rPr lang="en-US" sz="2000" dirty="0" smtClean="0"/>
              <a:t>Following up on any irregularities</a:t>
            </a:r>
          </a:p>
          <a:p>
            <a:pPr lvl="1"/>
            <a:r>
              <a:rPr lang="en-US" sz="2000" dirty="0" smtClean="0"/>
              <a:t>Physical site visits</a:t>
            </a:r>
          </a:p>
          <a:p>
            <a:pPr lvl="1"/>
            <a:r>
              <a:rPr lang="en-US" sz="2000" dirty="0" smtClean="0"/>
              <a:t>Board Review of information and Audits</a:t>
            </a:r>
            <a:endParaRPr lang="en-US" sz="2000"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85</a:t>
            </a:fld>
            <a:endParaRPr lang="en-US"/>
          </a:p>
        </p:txBody>
      </p:sp>
    </p:spTree>
    <p:extLst>
      <p:ext uri="{BB962C8B-B14F-4D97-AF65-F5344CB8AC3E}">
        <p14:creationId xmlns:p14="http://schemas.microsoft.com/office/powerpoint/2010/main" val="12185599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Grants</a:t>
            </a:r>
            <a:endParaRPr lang="en-US" dirty="0"/>
          </a:p>
        </p:txBody>
      </p:sp>
      <p:sp>
        <p:nvSpPr>
          <p:cNvPr id="3" name="Content Placeholder 2"/>
          <p:cNvSpPr>
            <a:spLocks noGrp="1"/>
          </p:cNvSpPr>
          <p:nvPr>
            <p:ph idx="1"/>
          </p:nvPr>
        </p:nvSpPr>
        <p:spPr/>
        <p:txBody>
          <a:bodyPr/>
          <a:lstStyle/>
          <a:p>
            <a:r>
              <a:rPr lang="en-US" sz="2400" dirty="0" smtClean="0"/>
              <a:t>Agencies are required to provide reports to their funding sources</a:t>
            </a:r>
          </a:p>
          <a:p>
            <a:r>
              <a:rPr lang="en-US" sz="2400" dirty="0" smtClean="0"/>
              <a:t>Federal Reporting</a:t>
            </a:r>
          </a:p>
          <a:p>
            <a:pPr lvl="1"/>
            <a:r>
              <a:rPr lang="en-US" sz="2000" dirty="0" smtClean="0"/>
              <a:t>FFATA (Federal Funding Accountability and Transparency Act) </a:t>
            </a:r>
          </a:p>
          <a:p>
            <a:pPr lvl="1"/>
            <a:r>
              <a:rPr lang="en-US" sz="2000" dirty="0" smtClean="0"/>
              <a:t>Single Audit Reporting</a:t>
            </a:r>
          </a:p>
          <a:p>
            <a:pPr lvl="2"/>
            <a:r>
              <a:rPr lang="en-US" sz="1600" dirty="0" smtClean="0"/>
              <a:t>SEFA (Schedule of Expenditures of Federal Awards)</a:t>
            </a:r>
          </a:p>
          <a:p>
            <a:r>
              <a:rPr lang="en-US" sz="2400" dirty="0" smtClean="0"/>
              <a:t>Sub-recipient reporting to the agency</a:t>
            </a:r>
          </a:p>
          <a:p>
            <a:r>
              <a:rPr lang="en-US" sz="2400" dirty="0" smtClean="0"/>
              <a:t>Reporting information within the state to other departments (controller’s office/treasurer’s office)</a:t>
            </a:r>
          </a:p>
          <a:p>
            <a:endParaRPr lang="en-US"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86</a:t>
            </a:fld>
            <a:endParaRPr lang="en-US"/>
          </a:p>
        </p:txBody>
      </p:sp>
    </p:spTree>
    <p:extLst>
      <p:ext uri="{BB962C8B-B14F-4D97-AF65-F5344CB8AC3E}">
        <p14:creationId xmlns:p14="http://schemas.microsoft.com/office/powerpoint/2010/main" val="23068941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1143000" y="1905000"/>
            <a:ext cx="7772400" cy="4495800"/>
          </a:xfrm>
        </p:spPr>
        <p:txBody>
          <a:bodyPr/>
          <a:lstStyle/>
          <a:p>
            <a:pPr marL="0" indent="0">
              <a:buNone/>
            </a:pPr>
            <a:r>
              <a:rPr lang="en-US" dirty="0" smtClean="0"/>
              <a:t>How many of the 48 findings in the 2016 Single Audit report cited issues with internal controls:</a:t>
            </a:r>
          </a:p>
          <a:p>
            <a:r>
              <a:rPr lang="en-US" dirty="0"/>
              <a:t>A. </a:t>
            </a:r>
            <a:r>
              <a:rPr lang="en-US" dirty="0" smtClean="0"/>
              <a:t>1</a:t>
            </a:r>
          </a:p>
          <a:p>
            <a:r>
              <a:rPr lang="en-US" dirty="0" smtClean="0"/>
              <a:t>B. 24</a:t>
            </a:r>
            <a:endParaRPr lang="en-US" dirty="0"/>
          </a:p>
          <a:p>
            <a:r>
              <a:rPr lang="en-US" dirty="0"/>
              <a:t>C. </a:t>
            </a:r>
            <a:r>
              <a:rPr lang="en-US" dirty="0" smtClean="0"/>
              <a:t>47</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87</a:t>
            </a:fld>
            <a:endParaRPr lang="en-US"/>
          </a:p>
        </p:txBody>
      </p:sp>
    </p:spTree>
    <p:extLst>
      <p:ext uri="{BB962C8B-B14F-4D97-AF65-F5344CB8AC3E}">
        <p14:creationId xmlns:p14="http://schemas.microsoft.com/office/powerpoint/2010/main" val="16928640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a:xfrm>
            <a:off x="762000" y="2017713"/>
            <a:ext cx="8193088" cy="4114800"/>
          </a:xfrm>
        </p:spPr>
        <p:txBody>
          <a:bodyPr/>
          <a:lstStyle/>
          <a:p>
            <a:pPr marL="0" indent="0">
              <a:buNone/>
            </a:pPr>
            <a:endParaRPr lang="en-US" dirty="0" smtClean="0"/>
          </a:p>
          <a:p>
            <a:pPr marL="0" indent="0">
              <a:buNone/>
            </a:pPr>
            <a:r>
              <a:rPr lang="en-US" dirty="0" smtClean="0"/>
              <a:t>Services:</a:t>
            </a:r>
            <a:endParaRPr lang="en-US" dirty="0"/>
          </a:p>
          <a:p>
            <a:r>
              <a:rPr lang="en-US" sz="2800" dirty="0" smtClean="0"/>
              <a:t>ALL on-site services fall under the contract requirements (SAM </a:t>
            </a:r>
            <a:r>
              <a:rPr lang="en-US" sz="2800" dirty="0"/>
              <a:t>0320.1</a:t>
            </a:r>
            <a:r>
              <a:rPr lang="en-US" sz="2800" dirty="0" smtClean="0"/>
              <a:t>)</a:t>
            </a:r>
          </a:p>
          <a:p>
            <a:pPr marL="0" indent="0">
              <a:buNone/>
            </a:pPr>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88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013" y="3962400"/>
            <a:ext cx="1166774" cy="1942186"/>
          </a:xfrm>
          <a:prstGeom prst="rect">
            <a:avLst/>
          </a:prstGeom>
        </p:spPr>
      </p:pic>
    </p:spTree>
    <p:extLst>
      <p:ext uri="{BB962C8B-B14F-4D97-AF65-F5344CB8AC3E}">
        <p14:creationId xmlns:p14="http://schemas.microsoft.com/office/powerpoint/2010/main" val="32703829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a:xfrm>
            <a:off x="762000" y="2017713"/>
            <a:ext cx="8193088" cy="4114800"/>
          </a:xfrm>
        </p:spPr>
        <p:txBody>
          <a:bodyPr/>
          <a:lstStyle/>
          <a:p>
            <a:pPr marL="0" indent="0">
              <a:buNone/>
            </a:pPr>
            <a:r>
              <a:rPr lang="en-US" dirty="0" smtClean="0"/>
              <a:t>Services:</a:t>
            </a:r>
            <a:endParaRPr lang="en-US" dirty="0"/>
          </a:p>
          <a:p>
            <a:r>
              <a:rPr lang="en-US" sz="2800" dirty="0" smtClean="0"/>
              <a:t>Services under $2,000</a:t>
            </a:r>
          </a:p>
          <a:p>
            <a:pPr lvl="1"/>
            <a:r>
              <a:rPr lang="en-US" sz="2400" dirty="0" smtClean="0"/>
              <a:t>Contract template on Purchasing website</a:t>
            </a:r>
          </a:p>
          <a:p>
            <a:pPr lvl="1"/>
            <a:r>
              <a:rPr lang="en-US" sz="2400" dirty="0" smtClean="0"/>
              <a:t>Approved by Agency Head and DAG</a:t>
            </a:r>
          </a:p>
          <a:p>
            <a:r>
              <a:rPr lang="en-US" sz="2800" dirty="0" smtClean="0"/>
              <a:t>Services $2,000 +</a:t>
            </a:r>
          </a:p>
          <a:p>
            <a:pPr lvl="1"/>
            <a:r>
              <a:rPr lang="en-US" sz="2400" dirty="0" smtClean="0"/>
              <a:t>Same as above, AND,</a:t>
            </a:r>
          </a:p>
          <a:p>
            <a:pPr lvl="1"/>
            <a:r>
              <a:rPr lang="en-US" sz="2400" dirty="0" smtClean="0"/>
              <a:t>Entered into CETS</a:t>
            </a:r>
          </a:p>
          <a:p>
            <a:pPr lvl="1"/>
            <a:r>
              <a:rPr lang="en-US" sz="2400" dirty="0" smtClean="0"/>
              <a:t>Sent to BOE for approval</a:t>
            </a:r>
          </a:p>
          <a:p>
            <a:pPr lvl="2"/>
            <a:r>
              <a:rPr lang="en-US" sz="2000" dirty="0" smtClean="0"/>
              <a:t>Clerk will sign for $2,000-$49,999</a:t>
            </a:r>
          </a:p>
          <a:p>
            <a:pPr lvl="1"/>
            <a:r>
              <a:rPr lang="en-US" sz="2400" dirty="0"/>
              <a:t>Agency maintains log for each contract</a:t>
            </a:r>
          </a:p>
          <a:p>
            <a:pPr lvl="1"/>
            <a:endParaRPr lang="en-US"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89</a:t>
            </a:fld>
            <a:endParaRPr lang="en-US"/>
          </a:p>
        </p:txBody>
      </p:sp>
    </p:spTree>
    <p:extLst>
      <p:ext uri="{BB962C8B-B14F-4D97-AF65-F5344CB8AC3E}">
        <p14:creationId xmlns:p14="http://schemas.microsoft.com/office/powerpoint/2010/main" val="4052960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437"/>
            <a:ext cx="7793037" cy="1462087"/>
          </a:xfrm>
        </p:spPr>
        <p:txBody>
          <a:bodyPr/>
          <a:lstStyle/>
          <a:p>
            <a:r>
              <a:rPr lang="en-US" dirty="0"/>
              <a:t>Internal Controls Overview</a:t>
            </a:r>
          </a:p>
        </p:txBody>
      </p:sp>
      <p:sp>
        <p:nvSpPr>
          <p:cNvPr id="3" name="Content Placeholder 2"/>
          <p:cNvSpPr>
            <a:spLocks noGrp="1"/>
          </p:cNvSpPr>
          <p:nvPr>
            <p:ph idx="1"/>
          </p:nvPr>
        </p:nvSpPr>
        <p:spPr/>
        <p:txBody>
          <a:bodyPr/>
          <a:lstStyle/>
          <a:p>
            <a:pPr marL="0" indent="0">
              <a:buNone/>
            </a:pPr>
            <a:r>
              <a:rPr lang="en-US" dirty="0" smtClean="0"/>
              <a:t>Responsibility of Internal Controls </a:t>
            </a:r>
          </a:p>
          <a:p>
            <a:r>
              <a:rPr lang="en-US" dirty="0" smtClean="0"/>
              <a:t>ALL employees</a:t>
            </a:r>
          </a:p>
          <a:p>
            <a:pPr lvl="1"/>
            <a:r>
              <a:rPr lang="en-US" dirty="0" smtClean="0"/>
              <a:t>Internal Controls are people-dependent</a:t>
            </a:r>
          </a:p>
          <a:p>
            <a:pPr lvl="2"/>
            <a:r>
              <a:rPr lang="en-US" dirty="0" smtClean="0"/>
              <a:t>Developed by people</a:t>
            </a:r>
          </a:p>
          <a:p>
            <a:pPr lvl="2"/>
            <a:r>
              <a:rPr lang="en-US" dirty="0" smtClean="0"/>
              <a:t>Guides people</a:t>
            </a:r>
          </a:p>
          <a:p>
            <a:pPr lvl="2"/>
            <a:r>
              <a:rPr lang="en-US" dirty="0" smtClean="0"/>
              <a:t>Provides people with a means of accountability</a:t>
            </a:r>
          </a:p>
          <a:p>
            <a:pPr lvl="2"/>
            <a:r>
              <a:rPr lang="en-US" dirty="0" smtClean="0"/>
              <a:t>People have to carry it out</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9</a:t>
            </a:fld>
            <a:endParaRPr lang="en-US"/>
          </a:p>
        </p:txBody>
      </p:sp>
    </p:spTree>
    <p:extLst>
      <p:ext uri="{BB962C8B-B14F-4D97-AF65-F5344CB8AC3E}">
        <p14:creationId xmlns:p14="http://schemas.microsoft.com/office/powerpoint/2010/main" val="256763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a:t>
            </a:r>
          </a:p>
        </p:txBody>
      </p:sp>
      <p:sp>
        <p:nvSpPr>
          <p:cNvPr id="3" name="Content Placeholder 2"/>
          <p:cNvSpPr>
            <a:spLocks noGrp="1"/>
          </p:cNvSpPr>
          <p:nvPr>
            <p:ph idx="1"/>
          </p:nvPr>
        </p:nvSpPr>
        <p:spPr>
          <a:xfrm>
            <a:off x="533400" y="2017713"/>
            <a:ext cx="8421688" cy="4114800"/>
          </a:xfrm>
        </p:spPr>
        <p:txBody>
          <a:bodyPr/>
          <a:lstStyle/>
          <a:p>
            <a:pPr marL="0" indent="0">
              <a:buNone/>
            </a:pPr>
            <a:r>
              <a:rPr lang="en-US" dirty="0" smtClean="0"/>
              <a:t>Exception:</a:t>
            </a:r>
          </a:p>
          <a:p>
            <a:r>
              <a:rPr lang="en-US" dirty="0" smtClean="0"/>
              <a:t>“Good of the State” (MSA) contracts do not require:</a:t>
            </a:r>
          </a:p>
          <a:p>
            <a:pPr lvl="1"/>
            <a:r>
              <a:rPr lang="en-US" dirty="0" smtClean="0"/>
              <a:t>A separate contract </a:t>
            </a:r>
          </a:p>
          <a:p>
            <a:pPr lvl="1"/>
            <a:r>
              <a:rPr lang="en-US" dirty="0" smtClean="0"/>
              <a:t>To be entered into CETS</a:t>
            </a:r>
          </a:p>
          <a:p>
            <a:pPr lvl="1"/>
            <a:r>
              <a:rPr lang="en-US" dirty="0" smtClean="0"/>
              <a:t>To have a Contract Log</a:t>
            </a:r>
            <a:r>
              <a:rPr lang="en-US" dirty="0"/>
              <a:t> </a:t>
            </a:r>
            <a:r>
              <a:rPr lang="en-US" dirty="0" smtClean="0"/>
              <a:t>maintained</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90</a:t>
            </a:fld>
            <a:endParaRPr lang="en-US"/>
          </a:p>
        </p:txBody>
      </p:sp>
    </p:spTree>
    <p:extLst>
      <p:ext uri="{BB962C8B-B14F-4D97-AF65-F5344CB8AC3E}">
        <p14:creationId xmlns:p14="http://schemas.microsoft.com/office/powerpoint/2010/main" val="9851351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	</a:t>
            </a:r>
            <a:endParaRPr lang="en-US" dirty="0"/>
          </a:p>
        </p:txBody>
      </p:sp>
      <p:sp>
        <p:nvSpPr>
          <p:cNvPr id="3" name="Content Placeholder 2"/>
          <p:cNvSpPr>
            <a:spLocks noGrp="1"/>
          </p:cNvSpPr>
          <p:nvPr>
            <p:ph idx="1"/>
          </p:nvPr>
        </p:nvSpPr>
        <p:spPr/>
        <p:txBody>
          <a:bodyPr/>
          <a:lstStyle/>
          <a:p>
            <a:pPr marL="0" indent="0">
              <a:buNone/>
            </a:pPr>
            <a:r>
              <a:rPr lang="en-US" dirty="0" smtClean="0"/>
              <a:t>Maintenance contracts </a:t>
            </a:r>
          </a:p>
          <a:p>
            <a:r>
              <a:rPr lang="en-US" dirty="0"/>
              <a:t>	</a:t>
            </a:r>
            <a:r>
              <a:rPr lang="en-US" dirty="0" smtClean="0"/>
              <a:t>Even if using vendor forms</a:t>
            </a:r>
          </a:p>
          <a:p>
            <a:pPr lvl="2"/>
            <a:r>
              <a:rPr lang="en-US" dirty="0" smtClean="0"/>
              <a:t>Approval by agency’s DAG even if they don’t        need approval by BOE.</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91</a:t>
            </a:fld>
            <a:endParaRPr lang="en-US"/>
          </a:p>
        </p:txBody>
      </p:sp>
    </p:spTree>
    <p:extLst>
      <p:ext uri="{BB962C8B-B14F-4D97-AF65-F5344CB8AC3E}">
        <p14:creationId xmlns:p14="http://schemas.microsoft.com/office/powerpoint/2010/main" val="3392834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a:t>
            </a:r>
          </a:p>
        </p:txBody>
      </p:sp>
      <p:sp>
        <p:nvSpPr>
          <p:cNvPr id="3" name="Content Placeholder 2"/>
          <p:cNvSpPr>
            <a:spLocks noGrp="1"/>
          </p:cNvSpPr>
          <p:nvPr>
            <p:ph idx="1"/>
          </p:nvPr>
        </p:nvSpPr>
        <p:spPr/>
        <p:txBody>
          <a:bodyPr/>
          <a:lstStyle/>
          <a:p>
            <a:pPr marL="0" indent="0">
              <a:buNone/>
            </a:pPr>
            <a:r>
              <a:rPr lang="en-US" dirty="0" smtClean="0"/>
              <a:t>Contract </a:t>
            </a:r>
            <a:r>
              <a:rPr lang="en-US" dirty="0"/>
              <a:t>Manager </a:t>
            </a:r>
            <a:endParaRPr lang="en-US" dirty="0" smtClean="0"/>
          </a:p>
          <a:p>
            <a:r>
              <a:rPr lang="en-US" sz="2800" dirty="0" smtClean="0"/>
              <a:t>Every agency should have one</a:t>
            </a:r>
            <a:endParaRPr lang="en-US" sz="2800" dirty="0"/>
          </a:p>
          <a:p>
            <a:r>
              <a:rPr lang="en-US" sz="2800" dirty="0"/>
              <a:t>Must be certified through State </a:t>
            </a:r>
            <a:r>
              <a:rPr lang="en-US" sz="2800" dirty="0" smtClean="0"/>
              <a:t>Purchasing class: </a:t>
            </a:r>
            <a:r>
              <a:rPr lang="en-US" sz="2800" i="1" dirty="0" smtClean="0"/>
              <a:t>Contract Management Certification</a:t>
            </a:r>
            <a:endParaRPr lang="en-US" sz="2800" i="1" dirty="0"/>
          </a:p>
          <a:p>
            <a:r>
              <a:rPr lang="en-US" sz="2800" dirty="0"/>
              <a:t>Assists with RFP, contract negotiations</a:t>
            </a:r>
          </a:p>
          <a:p>
            <a:pPr lvl="1"/>
            <a:r>
              <a:rPr lang="en-US" sz="2400" dirty="0" smtClean="0"/>
              <a:t>Contract </a:t>
            </a:r>
            <a:r>
              <a:rPr lang="en-US" sz="2400" dirty="0"/>
              <a:t>payment spec’s should match how vendor will invoice</a:t>
            </a:r>
          </a:p>
          <a:p>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92</a:t>
            </a:fld>
            <a:endParaRPr lang="en-US"/>
          </a:p>
        </p:txBody>
      </p:sp>
    </p:spTree>
    <p:extLst>
      <p:ext uri="{BB962C8B-B14F-4D97-AF65-F5344CB8AC3E}">
        <p14:creationId xmlns:p14="http://schemas.microsoft.com/office/powerpoint/2010/main" val="12954240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p:txBody>
          <a:bodyPr/>
          <a:lstStyle/>
          <a:p>
            <a:r>
              <a:rPr lang="en-US" dirty="0"/>
              <a:t>Contract </a:t>
            </a:r>
            <a:r>
              <a:rPr lang="en-US" dirty="0" smtClean="0"/>
              <a:t>Monitor</a:t>
            </a:r>
            <a:endParaRPr lang="en-US" dirty="0"/>
          </a:p>
          <a:p>
            <a:pPr lvl="1"/>
            <a:r>
              <a:rPr lang="en-US" dirty="0" smtClean="0"/>
              <a:t>Can be same as Contract Manager</a:t>
            </a:r>
          </a:p>
          <a:p>
            <a:pPr lvl="1"/>
            <a:r>
              <a:rPr lang="en-US" dirty="0" smtClean="0"/>
              <a:t>Knowledgeable </a:t>
            </a:r>
            <a:r>
              <a:rPr lang="en-US" dirty="0"/>
              <a:t>regarding contract </a:t>
            </a:r>
            <a:endParaRPr lang="en-US" dirty="0" smtClean="0"/>
          </a:p>
          <a:p>
            <a:pPr lvl="2"/>
            <a:r>
              <a:rPr lang="en-US" sz="2800" dirty="0" smtClean="0"/>
              <a:t>Approve invoice(s) based on terms of contract</a:t>
            </a:r>
          </a:p>
          <a:p>
            <a:pPr lvl="1"/>
            <a:endParaRPr lang="en-US" sz="2400" dirty="0" smtClean="0"/>
          </a:p>
          <a:p>
            <a:pPr lvl="1"/>
            <a:endParaRPr lang="en-US" sz="2400"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93</a:t>
            </a:fld>
            <a:endParaRPr lang="en-US"/>
          </a:p>
        </p:txBody>
      </p:sp>
    </p:spTree>
    <p:extLst>
      <p:ext uri="{BB962C8B-B14F-4D97-AF65-F5344CB8AC3E}">
        <p14:creationId xmlns:p14="http://schemas.microsoft.com/office/powerpoint/2010/main" val="42528844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auto">
              <a:spcAft>
                <a:spcPts val="0"/>
              </a:spcAft>
              <a:buNone/>
              <a:defRPr/>
            </a:pPr>
            <a:r>
              <a:rPr lang="en-US" dirty="0" smtClean="0"/>
              <a:t>Performance Measures:</a:t>
            </a:r>
          </a:p>
          <a:p>
            <a:pPr fontAlgn="auto">
              <a:spcAft>
                <a:spcPts val="0"/>
              </a:spcAft>
              <a:buNone/>
              <a:defRPr/>
            </a:pPr>
            <a:r>
              <a:rPr lang="en-US" sz="2800" dirty="0" smtClean="0">
                <a:effectLst>
                  <a:outerShdw blurRad="38100" dist="38100" dir="2700000" algn="tl">
                    <a:srgbClr val="000000">
                      <a:alpha val="43137"/>
                    </a:srgbClr>
                  </a:outerShdw>
                </a:effectLst>
              </a:rPr>
              <a:t>What </a:t>
            </a:r>
            <a:r>
              <a:rPr lang="en-US" sz="2800" dirty="0">
                <a:effectLst>
                  <a:outerShdw blurRad="38100" dist="38100" dir="2700000" algn="tl">
                    <a:srgbClr val="000000">
                      <a:alpha val="43137"/>
                    </a:srgbClr>
                  </a:outerShdw>
                </a:effectLst>
              </a:rPr>
              <a:t>are they?</a:t>
            </a:r>
          </a:p>
          <a:p>
            <a:pPr marL="342900" lvl="1" indent="-342900" fontAlgn="auto">
              <a:spcAft>
                <a:spcPts val="0"/>
              </a:spcAft>
              <a:defRPr/>
            </a:pPr>
            <a:r>
              <a:rPr lang="en-US" sz="2400" dirty="0"/>
              <a:t>Measures that show results about our operations and our </a:t>
            </a:r>
            <a:r>
              <a:rPr lang="en-US" sz="2400" dirty="0" smtClean="0"/>
              <a:t>achievements</a:t>
            </a:r>
            <a:endParaRPr lang="en-US" sz="2400" dirty="0"/>
          </a:p>
          <a:p>
            <a:pPr fontAlgn="auto">
              <a:spcAft>
                <a:spcPts val="0"/>
              </a:spcAft>
              <a:buNone/>
              <a:defRPr/>
            </a:pPr>
            <a:r>
              <a:rPr lang="en-US" sz="2800" dirty="0" smtClean="0">
                <a:effectLst>
                  <a:outerShdw blurRad="38100" dist="38100" dir="2700000" algn="tl">
                    <a:srgbClr val="000000">
                      <a:alpha val="43137"/>
                    </a:srgbClr>
                  </a:outerShdw>
                </a:effectLst>
              </a:rPr>
              <a:t>What </a:t>
            </a:r>
            <a:r>
              <a:rPr lang="en-US" sz="2800" dirty="0">
                <a:effectLst>
                  <a:outerShdw blurRad="38100" dist="38100" dir="2700000" algn="tl">
                    <a:srgbClr val="000000">
                      <a:alpha val="43137"/>
                    </a:srgbClr>
                  </a:outerShdw>
                </a:effectLst>
              </a:rPr>
              <a:t>are they used for?</a:t>
            </a:r>
          </a:p>
          <a:p>
            <a:pPr marL="173736" lvl="1" indent="-173736" fontAlgn="auto">
              <a:spcAft>
                <a:spcPts val="0"/>
              </a:spcAft>
              <a:defRPr/>
            </a:pPr>
            <a:r>
              <a:rPr lang="en-US" sz="2400" dirty="0" smtClean="0"/>
              <a:t>_________ how </a:t>
            </a:r>
            <a:r>
              <a:rPr lang="en-US" sz="2400" dirty="0"/>
              <a:t>well we are achieving our </a:t>
            </a:r>
            <a:r>
              <a:rPr lang="en-US" sz="2400" dirty="0" smtClean="0"/>
              <a:t>goals</a:t>
            </a:r>
          </a:p>
          <a:p>
            <a:pPr marL="402336" lvl="2" indent="-164592" fontAlgn="auto">
              <a:spcAft>
                <a:spcPts val="0"/>
              </a:spcAft>
              <a:defRPr/>
            </a:pPr>
            <a:r>
              <a:rPr lang="en-US" sz="2000" dirty="0"/>
              <a:t>Government’s goals are to provide for private sector </a:t>
            </a:r>
          </a:p>
          <a:p>
            <a:pPr marL="630936" lvl="3" indent="-164592" fontAlgn="auto">
              <a:spcAft>
                <a:spcPts val="0"/>
              </a:spcAft>
              <a:defRPr/>
            </a:pPr>
            <a:r>
              <a:rPr lang="en-US" sz="1800" dirty="0"/>
              <a:t>Not here to make a profit</a:t>
            </a:r>
          </a:p>
          <a:p>
            <a:pPr marL="173736" lvl="1" indent="-173736" fontAlgn="auto">
              <a:spcAft>
                <a:spcPts val="0"/>
              </a:spcAft>
              <a:defRPr/>
            </a:pPr>
            <a:r>
              <a:rPr lang="en-US" sz="2400" dirty="0" smtClean="0"/>
              <a:t>Help </a:t>
            </a:r>
            <a:r>
              <a:rPr lang="en-US" sz="2400" dirty="0"/>
              <a:t>us improve effectiveness of </a:t>
            </a:r>
            <a:r>
              <a:rPr lang="en-US" sz="2400" dirty="0" smtClean="0"/>
              <a:t>operations</a:t>
            </a:r>
            <a:endParaRPr lang="en-US" sz="2400" dirty="0"/>
          </a:p>
        </p:txBody>
      </p:sp>
      <p:sp>
        <p:nvSpPr>
          <p:cNvPr id="2" name="Title 1"/>
          <p:cNvSpPr>
            <a:spLocks noGrp="1"/>
          </p:cNvSpPr>
          <p:nvPr>
            <p:ph type="title"/>
          </p:nvPr>
        </p:nvSpPr>
        <p:spPr/>
        <p:txBody>
          <a:bodyPr/>
          <a:lstStyle/>
          <a:p>
            <a:r>
              <a:rPr lang="en-US" dirty="0" smtClean="0"/>
              <a:t>Performance Measures</a:t>
            </a:r>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94</a:t>
            </a:fld>
            <a:endParaRPr lang="en-US"/>
          </a:p>
        </p:txBody>
      </p:sp>
    </p:spTree>
    <p:extLst>
      <p:ext uri="{BB962C8B-B14F-4D97-AF65-F5344CB8AC3E}">
        <p14:creationId xmlns:p14="http://schemas.microsoft.com/office/powerpoint/2010/main" val="26558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endParaRPr lang="en-US" dirty="0"/>
          </a:p>
        </p:txBody>
      </p:sp>
      <p:sp>
        <p:nvSpPr>
          <p:cNvPr id="3" name="Content Placeholder 2"/>
          <p:cNvSpPr>
            <a:spLocks noGrp="1"/>
          </p:cNvSpPr>
          <p:nvPr>
            <p:ph idx="1"/>
          </p:nvPr>
        </p:nvSpPr>
        <p:spPr/>
        <p:txBody>
          <a:bodyPr/>
          <a:lstStyle/>
          <a:p>
            <a:pPr marL="0" indent="0">
              <a:buNone/>
            </a:pPr>
            <a:r>
              <a:rPr lang="en-US" dirty="0"/>
              <a:t>Types of Measures</a:t>
            </a:r>
          </a:p>
          <a:p>
            <a:pPr lvl="1"/>
            <a:r>
              <a:rPr lang="en-US" sz="2400" dirty="0">
                <a:effectLst>
                  <a:outerShdw blurRad="38100" dist="38100" dir="2700000" algn="tl">
                    <a:srgbClr val="000000">
                      <a:alpha val="43137"/>
                    </a:srgbClr>
                  </a:outerShdw>
                </a:effectLst>
              </a:rPr>
              <a:t>Inputs</a:t>
            </a:r>
            <a:r>
              <a:rPr lang="en-US" sz="2400" dirty="0"/>
              <a:t> – resources used to make a product or provide a service</a:t>
            </a:r>
          </a:p>
          <a:p>
            <a:pPr lvl="1"/>
            <a:r>
              <a:rPr lang="en-US" sz="2400" dirty="0" smtClean="0">
                <a:effectLst>
                  <a:outerShdw blurRad="38100" dist="38100" dir="2700000" algn="tl">
                    <a:srgbClr val="000000">
                      <a:alpha val="43137"/>
                    </a:srgbClr>
                  </a:outerShdw>
                </a:effectLst>
              </a:rPr>
              <a:t>Outputs</a:t>
            </a:r>
            <a:r>
              <a:rPr lang="en-US" sz="2400" dirty="0" smtClean="0"/>
              <a:t> </a:t>
            </a:r>
            <a:r>
              <a:rPr lang="en-US" sz="2400" dirty="0"/>
              <a:t>– </a:t>
            </a:r>
            <a:r>
              <a:rPr lang="en-US" sz="2400" dirty="0" smtClean="0"/>
              <a:t>products or services delivered</a:t>
            </a:r>
            <a:endParaRPr lang="en-US" sz="2400" dirty="0"/>
          </a:p>
          <a:p>
            <a:pPr lvl="1"/>
            <a:r>
              <a:rPr lang="en-US" sz="2400" dirty="0" smtClean="0">
                <a:effectLst>
                  <a:outerShdw blurRad="38100" dist="38100" dir="2700000" algn="tl">
                    <a:srgbClr val="000000">
                      <a:alpha val="43137"/>
                    </a:srgbClr>
                  </a:outerShdw>
                </a:effectLst>
              </a:rPr>
              <a:t>Efficiency</a:t>
            </a:r>
            <a:r>
              <a:rPr lang="en-US" sz="2400" dirty="0" smtClean="0"/>
              <a:t> – output against input</a:t>
            </a:r>
            <a:endParaRPr lang="en-US" sz="2400" dirty="0"/>
          </a:p>
          <a:p>
            <a:pPr lvl="1"/>
            <a:r>
              <a:rPr lang="en-US" sz="2400" dirty="0" smtClean="0">
                <a:effectLst>
                  <a:outerShdw blurRad="38100" dist="38100" dir="2700000" algn="tl">
                    <a:srgbClr val="000000">
                      <a:alpha val="43137"/>
                    </a:srgbClr>
                  </a:outerShdw>
                </a:effectLst>
              </a:rPr>
              <a:t>Quality</a:t>
            </a:r>
            <a:r>
              <a:rPr lang="en-US" sz="2400" dirty="0" smtClean="0"/>
              <a:t> – effectiveness in meeting expectations</a:t>
            </a:r>
          </a:p>
          <a:p>
            <a:pPr lvl="1"/>
            <a:r>
              <a:rPr lang="en-US" sz="2400" dirty="0">
                <a:effectLst>
                  <a:outerShdw blurRad="38100" dist="38100" dir="2700000" algn="tl">
                    <a:srgbClr val="000000">
                      <a:alpha val="43137"/>
                    </a:srgbClr>
                  </a:outerShdw>
                </a:effectLst>
              </a:rPr>
              <a:t>Outcomes</a:t>
            </a:r>
            <a:r>
              <a:rPr lang="en-US" sz="2400" dirty="0" smtClean="0"/>
              <a:t> - results </a:t>
            </a:r>
            <a:r>
              <a:rPr lang="en-US" sz="2400" dirty="0"/>
              <a:t>of our efforts</a:t>
            </a:r>
          </a:p>
          <a:p>
            <a:pPr lvl="1"/>
            <a:endParaRPr lang="en-US" sz="24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5486400"/>
            <a:ext cx="1219200" cy="1247228"/>
          </a:xfrm>
          <a:prstGeom prst="rect">
            <a:avLst/>
          </a:prstGeom>
        </p:spPr>
      </p:pic>
      <p:sp>
        <p:nvSpPr>
          <p:cNvPr id="5" name="Slide Number Placeholder 4"/>
          <p:cNvSpPr>
            <a:spLocks noGrp="1"/>
          </p:cNvSpPr>
          <p:nvPr>
            <p:ph type="sldNum" sz="quarter" idx="12"/>
          </p:nvPr>
        </p:nvSpPr>
        <p:spPr/>
        <p:txBody>
          <a:bodyPr/>
          <a:lstStyle/>
          <a:p>
            <a:fld id="{AEB8A13F-DA60-480A-B22B-C9CC37D33DAE}" type="slidenum">
              <a:rPr lang="en-US" smtClean="0"/>
              <a:pPr/>
              <a:t>95</a:t>
            </a:fld>
            <a:endParaRPr lang="en-US"/>
          </a:p>
        </p:txBody>
      </p:sp>
    </p:spTree>
    <p:extLst>
      <p:ext uri="{BB962C8B-B14F-4D97-AF65-F5344CB8AC3E}">
        <p14:creationId xmlns:p14="http://schemas.microsoft.com/office/powerpoint/2010/main" val="29251438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endParaRPr lang="en-US" dirty="0"/>
          </a:p>
        </p:txBody>
      </p:sp>
      <p:sp>
        <p:nvSpPr>
          <p:cNvPr id="3" name="Content Placeholder 2"/>
          <p:cNvSpPr>
            <a:spLocks noGrp="1"/>
          </p:cNvSpPr>
          <p:nvPr>
            <p:ph idx="1"/>
          </p:nvPr>
        </p:nvSpPr>
        <p:spPr/>
        <p:txBody>
          <a:bodyPr/>
          <a:lstStyle/>
          <a:p>
            <a:pPr marL="0" indent="0">
              <a:buNone/>
            </a:pPr>
            <a:r>
              <a:rPr lang="en-US" dirty="0" smtClean="0"/>
              <a:t>SAM </a:t>
            </a:r>
            <a:r>
              <a:rPr lang="en-US" dirty="0"/>
              <a:t>2512 </a:t>
            </a:r>
            <a:r>
              <a:rPr lang="en-US" dirty="0" smtClean="0"/>
              <a:t>requires:</a:t>
            </a:r>
          </a:p>
          <a:p>
            <a:r>
              <a:rPr lang="en-US" sz="2400" dirty="0" smtClean="0">
                <a:effectLst>
                  <a:outerShdw blurRad="38100" dist="38100" dir="2700000" algn="tl">
                    <a:srgbClr val="000000">
                      <a:alpha val="43137"/>
                    </a:srgbClr>
                  </a:outerShdw>
                </a:effectLst>
              </a:rPr>
              <a:t>Data </a:t>
            </a:r>
            <a:r>
              <a:rPr lang="en-US" sz="2400" dirty="0">
                <a:effectLst>
                  <a:outerShdw blurRad="38100" dist="38100" dir="2700000" algn="tl">
                    <a:srgbClr val="000000">
                      <a:alpha val="43137"/>
                    </a:srgbClr>
                  </a:outerShdw>
                </a:effectLst>
              </a:rPr>
              <a:t>computed same way every </a:t>
            </a:r>
            <a:r>
              <a:rPr lang="en-US" sz="2400" dirty="0" smtClean="0">
                <a:effectLst>
                  <a:outerShdw blurRad="38100" dist="38100" dir="2700000" algn="tl">
                    <a:srgbClr val="000000">
                      <a:alpha val="43137"/>
                    </a:srgbClr>
                  </a:outerShdw>
                </a:effectLst>
              </a:rPr>
              <a:t>year</a:t>
            </a:r>
          </a:p>
          <a:p>
            <a:pPr lvl="1"/>
            <a:r>
              <a:rPr lang="en-US" sz="2400" dirty="0" smtClean="0"/>
              <a:t>_________</a:t>
            </a:r>
            <a:r>
              <a:rPr lang="en-US" sz="2400" u="sng" dirty="0" smtClean="0"/>
              <a:t>     </a:t>
            </a:r>
            <a:r>
              <a:rPr lang="en-US" sz="2400" dirty="0" smtClean="0"/>
              <a:t> of </a:t>
            </a:r>
            <a:r>
              <a:rPr lang="en-US" sz="2400" dirty="0"/>
              <a:t>how calculated</a:t>
            </a:r>
          </a:p>
          <a:p>
            <a:pPr lvl="2"/>
            <a:r>
              <a:rPr lang="en-US" sz="2000" dirty="0"/>
              <a:t>Can be reconstructed </a:t>
            </a:r>
            <a:r>
              <a:rPr lang="en-US" sz="2000" dirty="0" smtClean="0"/>
              <a:t>by </a:t>
            </a:r>
            <a:r>
              <a:rPr lang="en-US" sz="2000" dirty="0"/>
              <a:t>an auditor</a:t>
            </a:r>
          </a:p>
          <a:p>
            <a:pPr lvl="2"/>
            <a:r>
              <a:rPr lang="en-US" sz="2000" dirty="0"/>
              <a:t>Can be recalculated consistently every year</a:t>
            </a:r>
          </a:p>
          <a:p>
            <a:pPr lvl="3"/>
            <a:r>
              <a:rPr lang="en-US" sz="1800" dirty="0"/>
              <a:t>Include formulas, names of reports used, </a:t>
            </a:r>
            <a:r>
              <a:rPr lang="en-US" sz="1800" dirty="0" err="1"/>
              <a:t>etc</a:t>
            </a:r>
            <a:endParaRPr lang="en-US" sz="1800" dirty="0"/>
          </a:p>
          <a:p>
            <a:r>
              <a:rPr lang="en-US" sz="2400" dirty="0" smtClean="0">
                <a:effectLst>
                  <a:outerShdw blurRad="38100" dist="38100" dir="2700000" algn="tl">
                    <a:srgbClr val="000000">
                      <a:alpha val="43137"/>
                    </a:srgbClr>
                  </a:outerShdw>
                </a:effectLst>
              </a:rPr>
              <a:t>Document </a:t>
            </a:r>
            <a:r>
              <a:rPr lang="en-US" sz="2400" dirty="0">
                <a:effectLst>
                  <a:outerShdw blurRad="38100" dist="38100" dir="2700000" algn="tl">
                    <a:srgbClr val="000000">
                      <a:alpha val="43137"/>
                    </a:srgbClr>
                  </a:outerShdw>
                </a:effectLst>
              </a:rPr>
              <a:t>how measure is computed </a:t>
            </a:r>
            <a:endParaRPr lang="en-US" sz="2400" dirty="0" smtClean="0">
              <a:effectLst>
                <a:outerShdw blurRad="38100" dist="38100" dir="2700000" algn="tl">
                  <a:srgbClr val="000000">
                    <a:alpha val="43137"/>
                  </a:srgbClr>
                </a:outerShdw>
              </a:effectLst>
            </a:endParaRPr>
          </a:p>
          <a:p>
            <a:pPr lvl="1"/>
            <a:r>
              <a:rPr lang="en-US" sz="2000" dirty="0"/>
              <a:t>Data used</a:t>
            </a:r>
          </a:p>
          <a:p>
            <a:pPr lvl="2"/>
            <a:r>
              <a:rPr lang="en-US" sz="2000" dirty="0"/>
              <a:t>Reports, DAWN printouts, invoices, </a:t>
            </a:r>
            <a:r>
              <a:rPr lang="en-US" sz="2000" dirty="0" err="1"/>
              <a:t>etc</a:t>
            </a:r>
            <a:endParaRPr lang="en-US" sz="2000" dirty="0"/>
          </a:p>
          <a:p>
            <a:pPr lvl="2"/>
            <a:r>
              <a:rPr lang="en-US" sz="2000" dirty="0"/>
              <a:t>If data is in an updated data base, print out data used to compute the performance </a:t>
            </a:r>
            <a:r>
              <a:rPr lang="en-US" sz="2000" dirty="0" smtClean="0"/>
              <a:t>measure</a:t>
            </a:r>
            <a:endParaRPr lang="en-US" dirty="0" smtClean="0"/>
          </a:p>
        </p:txBody>
      </p:sp>
      <p:sp>
        <p:nvSpPr>
          <p:cNvPr id="4" name="Slide Number Placeholder 3"/>
          <p:cNvSpPr>
            <a:spLocks noGrp="1"/>
          </p:cNvSpPr>
          <p:nvPr>
            <p:ph type="sldNum" sz="quarter" idx="12"/>
          </p:nvPr>
        </p:nvSpPr>
        <p:spPr/>
        <p:txBody>
          <a:bodyPr/>
          <a:lstStyle/>
          <a:p>
            <a:fld id="{AEB8A13F-DA60-480A-B22B-C9CC37D33DAE}" type="slidenum">
              <a:rPr lang="en-US" smtClean="0"/>
              <a:pPr/>
              <a:t>96</a:t>
            </a:fld>
            <a:endParaRPr lang="en-US"/>
          </a:p>
        </p:txBody>
      </p:sp>
    </p:spTree>
    <p:extLst>
      <p:ext uri="{BB962C8B-B14F-4D97-AF65-F5344CB8AC3E}">
        <p14:creationId xmlns:p14="http://schemas.microsoft.com/office/powerpoint/2010/main" val="7991559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endParaRPr lang="en-US" dirty="0"/>
          </a:p>
        </p:txBody>
      </p:sp>
      <p:sp>
        <p:nvSpPr>
          <p:cNvPr id="3" name="Content Placeholder 2"/>
          <p:cNvSpPr>
            <a:spLocks noGrp="1"/>
          </p:cNvSpPr>
          <p:nvPr>
            <p:ph idx="1"/>
          </p:nvPr>
        </p:nvSpPr>
        <p:spPr/>
        <p:txBody>
          <a:bodyPr/>
          <a:lstStyle/>
          <a:p>
            <a:pPr marL="0" indent="0">
              <a:buNone/>
            </a:pPr>
            <a:r>
              <a:rPr lang="en-US" dirty="0" smtClean="0"/>
              <a:t>SAM </a:t>
            </a:r>
            <a:r>
              <a:rPr lang="en-US" dirty="0"/>
              <a:t>2512 </a:t>
            </a:r>
            <a:r>
              <a:rPr lang="en-US" dirty="0" smtClean="0"/>
              <a:t>requires (</a:t>
            </a:r>
            <a:r>
              <a:rPr lang="en-US" dirty="0" err="1" smtClean="0"/>
              <a:t>cont</a:t>
            </a:r>
            <a:r>
              <a:rPr lang="en-US" dirty="0" smtClean="0"/>
              <a:t>.’d):</a:t>
            </a:r>
          </a:p>
          <a:p>
            <a:r>
              <a:rPr lang="en-US" sz="2400" dirty="0">
                <a:effectLst>
                  <a:outerShdw blurRad="38100" dist="38100" dir="2700000" algn="tl">
                    <a:srgbClr val="000000">
                      <a:alpha val="43137"/>
                    </a:srgbClr>
                  </a:outerShdw>
                </a:effectLst>
              </a:rPr>
              <a:t>Assign fiscal and program staff to monitor measure</a:t>
            </a:r>
          </a:p>
          <a:p>
            <a:pPr lvl="1"/>
            <a:r>
              <a:rPr lang="en-US" sz="2000" dirty="0"/>
              <a:t>Management should periodically review</a:t>
            </a:r>
          </a:p>
          <a:p>
            <a:pPr lvl="2"/>
            <a:r>
              <a:rPr lang="en-US" sz="2000" dirty="0"/>
              <a:t>Document review and any actions taken as a result of measures</a:t>
            </a:r>
          </a:p>
          <a:p>
            <a:r>
              <a:rPr lang="en-US" sz="2400" dirty="0">
                <a:effectLst>
                  <a:outerShdw blurRad="38100" dist="38100" dir="2700000" algn="tl">
                    <a:srgbClr val="000000">
                      <a:alpha val="43137"/>
                    </a:srgbClr>
                  </a:outerShdw>
                </a:effectLst>
              </a:rPr>
              <a:t>Retain records used to compute </a:t>
            </a:r>
            <a:r>
              <a:rPr lang="en-US" sz="2400" dirty="0" smtClean="0">
                <a:effectLst>
                  <a:outerShdw blurRad="38100" dist="38100" dir="2700000" algn="tl">
                    <a:srgbClr val="000000">
                      <a:alpha val="43137"/>
                    </a:srgbClr>
                  </a:outerShdw>
                </a:effectLst>
              </a:rPr>
              <a:t>measure </a:t>
            </a:r>
          </a:p>
          <a:p>
            <a:pPr lvl="1"/>
            <a:r>
              <a:rPr lang="en-US" sz="2000" dirty="0" smtClean="0"/>
              <a:t>3 fiscal years</a:t>
            </a:r>
            <a:endParaRPr lang="en-US" dirty="0"/>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6" y="6019800"/>
            <a:ext cx="8658225" cy="723900"/>
          </a:xfrm>
          <a:prstGeom prst="rect">
            <a:avLst/>
          </a:prstGeom>
        </p:spPr>
      </p:pic>
      <p:sp>
        <p:nvSpPr>
          <p:cNvPr id="5" name="Slide Number Placeholder 4"/>
          <p:cNvSpPr>
            <a:spLocks noGrp="1"/>
          </p:cNvSpPr>
          <p:nvPr>
            <p:ph type="sldNum" sz="quarter" idx="12"/>
          </p:nvPr>
        </p:nvSpPr>
        <p:spPr/>
        <p:txBody>
          <a:bodyPr/>
          <a:lstStyle/>
          <a:p>
            <a:fld id="{AEB8A13F-DA60-480A-B22B-C9CC37D33DAE}" type="slidenum">
              <a:rPr lang="en-US" smtClean="0"/>
              <a:pPr/>
              <a:t>97</a:t>
            </a:fld>
            <a:endParaRPr lang="en-US"/>
          </a:p>
        </p:txBody>
      </p:sp>
    </p:spTree>
    <p:extLst>
      <p:ext uri="{BB962C8B-B14F-4D97-AF65-F5344CB8AC3E}">
        <p14:creationId xmlns:p14="http://schemas.microsoft.com/office/powerpoint/2010/main" val="28455660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Issues</a:t>
            </a:r>
          </a:p>
        </p:txBody>
      </p:sp>
      <p:sp>
        <p:nvSpPr>
          <p:cNvPr id="3" name="Content Placeholder 2"/>
          <p:cNvSpPr>
            <a:spLocks noGrp="1"/>
          </p:cNvSpPr>
          <p:nvPr>
            <p:ph idx="1"/>
          </p:nvPr>
        </p:nvSpPr>
        <p:spPr/>
        <p:txBody>
          <a:bodyPr/>
          <a:lstStyle/>
          <a:p>
            <a:r>
              <a:rPr lang="en-US" sz="2800" dirty="0" smtClean="0"/>
              <a:t>Personal Identifying Information (PII)</a:t>
            </a:r>
          </a:p>
          <a:p>
            <a:pPr lvl="1"/>
            <a:r>
              <a:rPr lang="en-US" sz="2400" dirty="0"/>
              <a:t>NRS </a:t>
            </a:r>
            <a:r>
              <a:rPr lang="en-US" sz="2400" dirty="0" smtClean="0"/>
              <a:t>603A defines PII as person’s First and Last Name along with unencrypted:</a:t>
            </a:r>
          </a:p>
          <a:p>
            <a:pPr lvl="2"/>
            <a:r>
              <a:rPr lang="en-US" sz="2000" dirty="0" smtClean="0"/>
              <a:t>SS #, DL #, Driver Authorization Card #, or ID #</a:t>
            </a:r>
          </a:p>
          <a:p>
            <a:pPr lvl="2"/>
            <a:r>
              <a:rPr lang="en-US" sz="2000" dirty="0" smtClean="0"/>
              <a:t>Medical Information #/ Health Ins. Identification #</a:t>
            </a:r>
          </a:p>
          <a:p>
            <a:pPr lvl="2"/>
            <a:r>
              <a:rPr lang="en-US" sz="2000" dirty="0" smtClean="0"/>
              <a:t>Account #, CC #, DC # in combo with security code, access code, or password</a:t>
            </a:r>
          </a:p>
          <a:p>
            <a:pPr lvl="2"/>
            <a:r>
              <a:rPr lang="en-US" sz="2000" dirty="0" smtClean="0"/>
              <a:t>User name/unique identifier/ or e-mail address in combination with a password, access code, or security question answer</a:t>
            </a:r>
          </a:p>
          <a:p>
            <a:pPr lvl="2"/>
            <a:endParaRPr lang="en-US" sz="1800" dirty="0" smtClean="0"/>
          </a:p>
          <a:p>
            <a:pPr lvl="1"/>
            <a:endParaRPr lang="en-US"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98</a:t>
            </a:fld>
            <a:endParaRPr lang="en-US"/>
          </a:p>
        </p:txBody>
      </p:sp>
    </p:spTree>
    <p:extLst>
      <p:ext uri="{BB962C8B-B14F-4D97-AF65-F5344CB8AC3E}">
        <p14:creationId xmlns:p14="http://schemas.microsoft.com/office/powerpoint/2010/main" val="31285623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Find Information</a:t>
            </a:r>
          </a:p>
        </p:txBody>
      </p:sp>
      <p:sp>
        <p:nvSpPr>
          <p:cNvPr id="3" name="Content Placeholder 2"/>
          <p:cNvSpPr>
            <a:spLocks noGrp="1"/>
          </p:cNvSpPr>
          <p:nvPr>
            <p:ph idx="1"/>
          </p:nvPr>
        </p:nvSpPr>
        <p:spPr>
          <a:xfrm>
            <a:off x="1182688" y="1905000"/>
            <a:ext cx="7772400" cy="4724400"/>
          </a:xfrm>
        </p:spPr>
        <p:txBody>
          <a:bodyPr/>
          <a:lstStyle/>
          <a:p>
            <a:pPr marL="0" indent="0">
              <a:buNone/>
            </a:pPr>
            <a:r>
              <a:rPr lang="en-US" dirty="0" smtClean="0"/>
              <a:t>State of Nevada requirements/info:</a:t>
            </a:r>
          </a:p>
          <a:p>
            <a:r>
              <a:rPr lang="en-US" sz="2800" dirty="0" smtClean="0"/>
              <a:t>State Administrative Manual (SAM)</a:t>
            </a:r>
          </a:p>
          <a:p>
            <a:pPr lvl="1"/>
            <a:r>
              <a:rPr lang="en-US" sz="2400" dirty="0" smtClean="0"/>
              <a:t>Budget website</a:t>
            </a:r>
          </a:p>
          <a:p>
            <a:r>
              <a:rPr lang="en-US" sz="2800" dirty="0" smtClean="0"/>
              <a:t>Office of the State Controller P&amp;P </a:t>
            </a:r>
          </a:p>
          <a:p>
            <a:pPr lvl="1"/>
            <a:r>
              <a:rPr lang="en-US" sz="2000" dirty="0">
                <a:hlinkClick r:id="rId3"/>
              </a:rPr>
              <a:t>http://intra.ktl.nv.gov</a:t>
            </a:r>
            <a:r>
              <a:rPr lang="en-US" sz="2000" dirty="0" smtClean="0">
                <a:hlinkClick r:id="rId3"/>
              </a:rPr>
              <a:t>/</a:t>
            </a:r>
            <a:endParaRPr lang="en-US" sz="2000" dirty="0" smtClean="0"/>
          </a:p>
          <a:p>
            <a:r>
              <a:rPr lang="en-US" sz="2800" dirty="0"/>
              <a:t>Self Assessment Questionnaires (SAQ’s</a:t>
            </a:r>
            <a:r>
              <a:rPr lang="en-US" sz="2800" dirty="0" smtClean="0"/>
              <a:t>)</a:t>
            </a:r>
          </a:p>
          <a:p>
            <a:pPr lvl="1"/>
            <a:r>
              <a:rPr lang="en-US" sz="2400" dirty="0" smtClean="0"/>
              <a:t>Division of Internal Audits website</a:t>
            </a:r>
          </a:p>
          <a:p>
            <a:r>
              <a:rPr lang="en-US" sz="2800" dirty="0" smtClean="0"/>
              <a:t>Agency’s </a:t>
            </a:r>
            <a:r>
              <a:rPr lang="en-US" sz="2800" dirty="0"/>
              <a:t>Policies &amp; </a:t>
            </a:r>
            <a:r>
              <a:rPr lang="en-US" sz="2800" dirty="0" smtClean="0"/>
              <a:t>Procedures</a:t>
            </a:r>
            <a:endParaRPr lang="en-US" sz="2800" dirty="0"/>
          </a:p>
        </p:txBody>
      </p:sp>
      <p:sp>
        <p:nvSpPr>
          <p:cNvPr id="4" name="Slide Number Placeholder 3"/>
          <p:cNvSpPr>
            <a:spLocks noGrp="1"/>
          </p:cNvSpPr>
          <p:nvPr>
            <p:ph type="sldNum" sz="quarter" idx="12"/>
          </p:nvPr>
        </p:nvSpPr>
        <p:spPr/>
        <p:txBody>
          <a:bodyPr/>
          <a:lstStyle/>
          <a:p>
            <a:fld id="{AEB8A13F-DA60-480A-B22B-C9CC37D33DAE}" type="slidenum">
              <a:rPr lang="en-US" smtClean="0"/>
              <a:pPr/>
              <a:t>99</a:t>
            </a:fld>
            <a:endParaRPr lang="en-US"/>
          </a:p>
        </p:txBody>
      </p:sp>
    </p:spTree>
    <p:extLst>
      <p:ext uri="{BB962C8B-B14F-4D97-AF65-F5344CB8AC3E}">
        <p14:creationId xmlns:p14="http://schemas.microsoft.com/office/powerpoint/2010/main" val="560585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ff training presentation">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Staff training presentation</Template>
  <TotalTime>0</TotalTime>
  <Words>4736</Words>
  <Application>Microsoft Office PowerPoint</Application>
  <PresentationFormat>On-screen Show (4:3)</PresentationFormat>
  <Paragraphs>1155</Paragraphs>
  <Slides>103</Slides>
  <Notes>91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103</vt:i4>
      </vt:variant>
    </vt:vector>
  </HeadingPairs>
  <TitlesOfParts>
    <vt:vector size="116" baseType="lpstr">
      <vt:lpstr>Algerian</vt:lpstr>
      <vt:lpstr>Arial</vt:lpstr>
      <vt:lpstr>Arnprior</vt:lpstr>
      <vt:lpstr>Baskerville Old Face</vt:lpstr>
      <vt:lpstr>Calibri</vt:lpstr>
      <vt:lpstr>Comic Sans MS</vt:lpstr>
      <vt:lpstr>Showcard Gothic</vt:lpstr>
      <vt:lpstr>Tahoma</vt:lpstr>
      <vt:lpstr>Times New Roman</vt:lpstr>
      <vt:lpstr>Wickenden Cafe NDP</vt:lpstr>
      <vt:lpstr>Wingdings</vt:lpstr>
      <vt:lpstr>Staff training presentation</vt:lpstr>
      <vt:lpstr>Office Theme</vt:lpstr>
      <vt:lpstr>Welcome to  Internal Controls Training</vt:lpstr>
      <vt:lpstr>Class Structure</vt:lpstr>
      <vt:lpstr>Presentation Overview</vt:lpstr>
      <vt:lpstr>Pre-Test Time</vt:lpstr>
      <vt:lpstr>Internal Controls Overview</vt:lpstr>
      <vt:lpstr>Internal Controls Overview</vt:lpstr>
      <vt:lpstr>Internal Controls Overview</vt:lpstr>
      <vt:lpstr>Internal Controls Overview</vt:lpstr>
      <vt:lpstr>Internal Controls Overview</vt:lpstr>
      <vt:lpstr>Internal Controls Overview</vt:lpstr>
      <vt:lpstr>Internal Controls Overview</vt:lpstr>
      <vt:lpstr>Internal Controls Overview</vt:lpstr>
      <vt:lpstr>Internal Controls Overview</vt:lpstr>
      <vt:lpstr>Question 1 </vt:lpstr>
      <vt:lpstr>Internal Controls Overview</vt:lpstr>
      <vt:lpstr>Internal Controls Overview</vt:lpstr>
      <vt:lpstr>Internal Controls Overview</vt:lpstr>
      <vt:lpstr>Internal Controls Overview</vt:lpstr>
      <vt:lpstr>Internal Controls Overview</vt:lpstr>
      <vt:lpstr>Internal Controls Overview</vt:lpstr>
      <vt:lpstr>Internal Controls Overview</vt:lpstr>
      <vt:lpstr>Internal Controls Overview</vt:lpstr>
      <vt:lpstr>Internal Controls Overview</vt:lpstr>
      <vt:lpstr>Internal Controls Overview</vt:lpstr>
      <vt:lpstr>Internal Controls - Nevada</vt:lpstr>
      <vt:lpstr>Internal Controls - Nevada</vt:lpstr>
      <vt:lpstr>Internal Controls - Nevada</vt:lpstr>
      <vt:lpstr>Internal Controls - Nevada</vt:lpstr>
      <vt:lpstr>Internal Controls - Nevada</vt:lpstr>
      <vt:lpstr>Internal Controls - Nevada</vt:lpstr>
      <vt:lpstr>Internal Controls - Nevada</vt:lpstr>
      <vt:lpstr>Internal Controls - Nevada</vt:lpstr>
      <vt:lpstr>Internal Controls - Nevada</vt:lpstr>
      <vt:lpstr>Internal Controls - Nevada</vt:lpstr>
      <vt:lpstr>Internal Controls - Nevada</vt:lpstr>
      <vt:lpstr>QUESTION 2</vt:lpstr>
      <vt:lpstr>Questions?</vt:lpstr>
      <vt:lpstr>Types of Internal Controls</vt:lpstr>
      <vt:lpstr>Preventative Internal Controls</vt:lpstr>
      <vt:lpstr>Preventative Internal Controls</vt:lpstr>
      <vt:lpstr>Preventative Internal Controls</vt:lpstr>
      <vt:lpstr>Detective Internal Controls</vt:lpstr>
      <vt:lpstr>Major Fiscal Processes</vt:lpstr>
      <vt:lpstr>Major Fiscal Processes</vt:lpstr>
      <vt:lpstr>Major Fiscal Processes</vt:lpstr>
      <vt:lpstr>Major Fiscal Processes</vt:lpstr>
      <vt:lpstr>Major Fiscal Processes</vt:lpstr>
      <vt:lpstr>Major Fiscal Processes</vt:lpstr>
      <vt:lpstr>Major Fiscal Processes</vt:lpstr>
      <vt:lpstr>Major Fiscal Processes</vt:lpstr>
      <vt:lpstr>Major Fiscal Processes</vt:lpstr>
      <vt:lpstr>Major Fiscal Processes</vt:lpstr>
      <vt:lpstr>Major Fiscal Processes</vt:lpstr>
      <vt:lpstr>Break Time!</vt:lpstr>
      <vt:lpstr>Major Fiscal Processes</vt:lpstr>
      <vt:lpstr>Major Fiscal Processes</vt:lpstr>
      <vt:lpstr>Major Fiscal Processes</vt:lpstr>
      <vt:lpstr>Major Fiscal Processes</vt:lpstr>
      <vt:lpstr>Major Fiscal Processes</vt:lpstr>
      <vt:lpstr>Major Fiscal Processes</vt:lpstr>
      <vt:lpstr>Major Fiscal Processes</vt:lpstr>
      <vt:lpstr>Question 3 </vt:lpstr>
      <vt:lpstr>Major Fiscal Processes</vt:lpstr>
      <vt:lpstr>Major Fiscal Processes</vt:lpstr>
      <vt:lpstr>Major Fiscal Processes</vt:lpstr>
      <vt:lpstr>Fraud Can Happen Here!</vt:lpstr>
      <vt:lpstr>Major Fiscal Processes</vt:lpstr>
      <vt:lpstr>Major Fiscal Processes</vt:lpstr>
      <vt:lpstr>Major Fiscal Processes</vt:lpstr>
      <vt:lpstr>Major Fiscal Processes</vt:lpstr>
      <vt:lpstr>Major Fiscal Processes</vt:lpstr>
      <vt:lpstr>Major Fiscal Processes</vt:lpstr>
      <vt:lpstr>Major Fiscal Processes</vt:lpstr>
      <vt:lpstr>Major Fiscal Processes</vt:lpstr>
      <vt:lpstr>Major Fiscal Processes</vt:lpstr>
      <vt:lpstr>Major Fiscal Processes</vt:lpstr>
      <vt:lpstr>Major Fiscal Processes</vt:lpstr>
      <vt:lpstr>Major Fiscal Processes</vt:lpstr>
      <vt:lpstr>Question 4 </vt:lpstr>
      <vt:lpstr>Questions?</vt:lpstr>
      <vt:lpstr>Grants Overview</vt:lpstr>
      <vt:lpstr>Procuring Grants</vt:lpstr>
      <vt:lpstr>Receiving Grants</vt:lpstr>
      <vt:lpstr>Expending Grants</vt:lpstr>
      <vt:lpstr>Monitoring Grants</vt:lpstr>
      <vt:lpstr>Reporting Grants</vt:lpstr>
      <vt:lpstr>Question 5</vt:lpstr>
      <vt:lpstr>Contracts</vt:lpstr>
      <vt:lpstr>Contracts</vt:lpstr>
      <vt:lpstr>Contracts</vt:lpstr>
      <vt:lpstr>Contracts </vt:lpstr>
      <vt:lpstr>Contracts</vt:lpstr>
      <vt:lpstr>Contracts</vt:lpstr>
      <vt:lpstr>Performance Measures</vt:lpstr>
      <vt:lpstr>Performance Measures</vt:lpstr>
      <vt:lpstr>Performance Measures</vt:lpstr>
      <vt:lpstr>Performance Measures</vt:lpstr>
      <vt:lpstr>Current Issues</vt:lpstr>
      <vt:lpstr>Where to Find Information</vt:lpstr>
      <vt:lpstr>Where to Find Information</vt:lpstr>
      <vt:lpstr>Questions?</vt:lpstr>
      <vt:lpstr>Wrap-Up</vt:lpstr>
      <vt:lpstr>Internal Controls Training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2015-03-17T17:42:22Z</dcterms:created>
  <dcterms:modified xsi:type="dcterms:W3CDTF">2018-07-27T17:04:33Z</dcterms:modified>
</cp:coreProperties>
</file>